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6" r:id="rId5"/>
    <p:sldId id="10637" r:id="rId6"/>
    <p:sldId id="10567" r:id="rId7"/>
    <p:sldId id="10568" r:id="rId8"/>
    <p:sldId id="10556" r:id="rId9"/>
    <p:sldId id="10672" r:id="rId10"/>
    <p:sldId id="10671" r:id="rId11"/>
    <p:sldId id="10630" r:id="rId12"/>
    <p:sldId id="10631" r:id="rId13"/>
    <p:sldId id="10629" r:id="rId14"/>
    <p:sldId id="10635" r:id="rId15"/>
    <p:sldId id="10657" r:id="rId16"/>
    <p:sldId id="10610" r:id="rId17"/>
    <p:sldId id="10659" r:id="rId18"/>
    <p:sldId id="10551" r:id="rId19"/>
    <p:sldId id="105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ingel, Cara" initials="PC" lastIdx="49" clrIdx="6">
    <p:extLst>
      <p:ext uri="{19B8F6BF-5375-455C-9EA6-DF929625EA0E}">
        <p15:presenceInfo xmlns:p15="http://schemas.microsoft.com/office/powerpoint/2012/main" userId="S::cara.pingel@hellofurther.com::2aecaed9-e0d7-42a9-9160-6b02d919114e" providerId="AD"/>
      </p:ext>
    </p:extLst>
  </p:cmAuthor>
  <p:cmAuthor id="1" name="Lien, Sandy" initials="LS" lastIdx="50" clrIdx="0">
    <p:extLst>
      <p:ext uri="{19B8F6BF-5375-455C-9EA6-DF929625EA0E}">
        <p15:presenceInfo xmlns:p15="http://schemas.microsoft.com/office/powerpoint/2012/main" userId="S::sandy.lien@hellofurther.com::a3cb84f6-c325-4ff0-8f2f-ea17f9eace96" providerId="AD"/>
      </p:ext>
    </p:extLst>
  </p:cmAuthor>
  <p:cmAuthor id="8" name="Blazovich, Ben" initials="BB" lastIdx="164" clrIdx="7">
    <p:extLst>
      <p:ext uri="{19B8F6BF-5375-455C-9EA6-DF929625EA0E}">
        <p15:presenceInfo xmlns:p15="http://schemas.microsoft.com/office/powerpoint/2012/main" userId="Blazovich, Ben" providerId="None"/>
      </p:ext>
    </p:extLst>
  </p:cmAuthor>
  <p:cmAuthor id="2" name="Emily Caroon" initials="EC" lastIdx="7" clrIdx="1">
    <p:extLst>
      <p:ext uri="{19B8F6BF-5375-455C-9EA6-DF929625EA0E}">
        <p15:presenceInfo xmlns:p15="http://schemas.microsoft.com/office/powerpoint/2012/main" userId="Emily Caroon" providerId="None"/>
      </p:ext>
    </p:extLst>
  </p:cmAuthor>
  <p:cmAuthor id="3" name="Emily Caroon" initials="EC [2]" lastIdx="37" clrIdx="2">
    <p:extLst>
      <p:ext uri="{19B8F6BF-5375-455C-9EA6-DF929625EA0E}">
        <p15:presenceInfo xmlns:p15="http://schemas.microsoft.com/office/powerpoint/2012/main" userId="83086e8c96e3814d" providerId="Windows Live"/>
      </p:ext>
    </p:extLst>
  </p:cmAuthor>
  <p:cmAuthor id="4" name="Laura Orestano" initials="LO" lastIdx="1" clrIdx="3">
    <p:extLst>
      <p:ext uri="{19B8F6BF-5375-455C-9EA6-DF929625EA0E}">
        <p15:presenceInfo xmlns:p15="http://schemas.microsoft.com/office/powerpoint/2012/main" userId="S::laura.orestano@futuramarketing.com::a98cd7cc-f164-4595-8249-988e0701654e" providerId="AD"/>
      </p:ext>
    </p:extLst>
  </p:cmAuthor>
  <p:cmAuthor id="5" name="Maddie Murphy" initials="MM" lastIdx="136" clrIdx="4">
    <p:extLst>
      <p:ext uri="{19B8F6BF-5375-455C-9EA6-DF929625EA0E}">
        <p15:presenceInfo xmlns:p15="http://schemas.microsoft.com/office/powerpoint/2012/main" userId="ca1f44dfc457f148" providerId="Windows Live"/>
      </p:ext>
    </p:extLst>
  </p:cmAuthor>
  <p:cmAuthor id="6" name="Stephanie Chaika" initials="SC" lastIdx="104" clrIdx="5">
    <p:extLst>
      <p:ext uri="{19B8F6BF-5375-455C-9EA6-DF929625EA0E}">
        <p15:presenceInfo xmlns:p15="http://schemas.microsoft.com/office/powerpoint/2012/main" userId="Stephanie Cha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6"/>
    <a:srgbClr val="333232"/>
    <a:srgbClr val="BF95DF"/>
    <a:srgbClr val="FFCC01"/>
    <a:srgbClr val="C6C6C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6" autoAdjust="0"/>
    <p:restoredTop sz="94250" autoAdjust="0"/>
  </p:normalViewPr>
  <p:slideViewPr>
    <p:cSldViewPr snapToGrid="0" snapToObjects="1">
      <p:cViewPr varScale="1">
        <p:scale>
          <a:sx n="110" d="100"/>
          <a:sy n="110" d="100"/>
        </p:scale>
        <p:origin x="780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335929E-1A23-41A3-8492-15F571C3CCE3}" type="datetimeFigureOut">
              <a:rPr lang="en-US" smtClean="0"/>
              <a:pPr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108D39-FC73-43D4-AA82-E67C23DE5D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To be used for VEBA PowerPoints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5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Adjust times to the appropriate time zone in which you are presenting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8D39-FC73-43D4-AA82-E67C23DE5D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2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9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1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2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3500-71EF-4803-A227-75535409E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5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F6B2E-E616-B64F-BEE5-F8C0D681A4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8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/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30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362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30AD-4086-4249-864B-C3C683FB79C8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838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Righ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71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743199"/>
            <a:ext cx="4114800" cy="247425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2204-90A7-4124-8589-CC6F9738A92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77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6139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 - Grey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BBC7AC3-66F6-814C-9E28-6281481AE4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C16717E-F8EA-834F-A412-6E15B1DFD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3" y="2286000"/>
            <a:ext cx="411480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01DDF19-8155-8444-B0E6-FE70C417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3" y="2743199"/>
            <a:ext cx="4114800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AE800-FF03-2645-835C-424D2E02773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715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8A8F2-1FBA-D148-ABD3-92C2CF7FA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0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9CA90-C39B-8F4E-A12F-3866641B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FFE229-3326-C740-9DAF-BB3FA73EF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/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0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59CAFD-0580-5B42-B9F9-F3D1A48E3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07AB17E-AE52-9340-B89C-9368B8776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77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Dark Grey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805650-88C6-1A48-94EA-97E2CDEDE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6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A74A53C-91DD-E643-915C-CA064AD50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9625"/>
            <a:ext cx="10515600" cy="3808413"/>
          </a:xfrm>
        </p:spPr>
        <p:txBody>
          <a:bodyPr/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/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/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/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3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775" y="52717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48A2EB-C304-8C4A-AE22-E5E29526AD4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9B591A-4DBB-5F41-B6B3-EDD85E22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769194"/>
          </a:xfrm>
        </p:spPr>
        <p:txBody>
          <a:bodyPr>
            <a:noAutofit/>
          </a:bodyPr>
          <a:lstStyle>
            <a:lvl1pPr>
              <a:lnSpc>
                <a:spcPts val="402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223E-FA2B-2B49-AE6F-F5925113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5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6CE70-8CC3-AA41-985B-1A408FCC70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arrying a person on his back&#10;&#10;Description automatically generated with medium confidence">
            <a:extLst>
              <a:ext uri="{FF2B5EF4-FFF2-40B4-BE49-F238E27FC236}">
                <a16:creationId xmlns:a16="http://schemas.microsoft.com/office/drawing/2014/main" id="{DEFF4CB6-F2CB-4B25-954E-402230C6F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928" y="3332704"/>
            <a:ext cx="8649604" cy="882641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928" y="2600696"/>
            <a:ext cx="8649604" cy="6214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89430" y="1629119"/>
            <a:ext cx="1684867" cy="455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50D5D3-8329-F845-9FBF-862448A7EE9E}"/>
              </a:ext>
            </a:extLst>
          </p:cNvPr>
          <p:cNvSpPr/>
          <p:nvPr userDrawn="1"/>
        </p:nvSpPr>
        <p:spPr>
          <a:xfrm>
            <a:off x="287851" y="6381981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Further | 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16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7C198D5A-50E3-B14F-ADBA-4651711B06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71E1199A-3DB9-E249-8A62-D99A9DDCAA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34">
            <a:extLst>
              <a:ext uri="{FF2B5EF4-FFF2-40B4-BE49-F238E27FC236}">
                <a16:creationId xmlns:a16="http://schemas.microsoft.com/office/drawing/2014/main" id="{5781DE71-8147-6549-9CE4-232228A309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B43F4F8-D7E6-9148-BC24-01847E9535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300900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21CAF73-F8F0-204C-868E-075705AA1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19400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987DBD-D5AC-EC40-9EE8-C4E72B6728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3763" y="3329236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E55A9F6-33CA-3E4A-838E-A3C726CA32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3763" y="2947736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BFC31DE-4D30-0443-91E6-07F3AEF535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3763" y="5386941"/>
            <a:ext cx="4268787" cy="605810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FEC2AE-F5E2-6847-8E70-40D53147C1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3763" y="5005441"/>
            <a:ext cx="4268787" cy="306086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</p:spTree>
    <p:extLst>
      <p:ext uri="{BB962C8B-B14F-4D97-AF65-F5344CB8AC3E}">
        <p14:creationId xmlns:p14="http://schemas.microsoft.com/office/powerpoint/2010/main" val="88915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0C4C40-475C-DF4B-BF8C-7E385AA65C33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64A41-4624-FB48-AAB0-83A8B8507B3F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7A37767-8C97-F449-8A85-946A5B64D6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9189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59B629-B3C6-4A47-9466-6616B6DC27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9189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505CA27-2C84-664B-9886-17B0E3B5B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710" y="1001700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FE8C3C-636A-FA44-A6CB-15A6932DEC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710" y="2173714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879AD23-9AA1-D549-B4F1-322C959F1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8980" y="1001261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4831616-7519-3343-BC33-455753DF71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8980" y="2173275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8C00C4-FF37-5142-8C04-D02D0DB2F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319" y="3539586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C16BE5-C8BF-D242-B9A1-9FB4719FF6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319" y="4711600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A9ADE18-B855-AE4F-8205-355D9E37F8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7186" y="3557999"/>
            <a:ext cx="2230438" cy="117157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ts val="6800"/>
              </a:lnSpc>
              <a:buNone/>
              <a:defRPr sz="6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06E030-69D1-3B40-97E8-2BCEEC0D5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7186" y="4730013"/>
            <a:ext cx="2230606" cy="968750"/>
          </a:xfrm>
        </p:spPr>
        <p:txBody>
          <a:bodyPr anchor="t">
            <a:noAutofit/>
          </a:bodyPr>
          <a:lstStyle>
            <a:lvl1pPr marL="0" indent="0" algn="ctr">
              <a:lnSpc>
                <a:spcPts val="22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</p:spTree>
    <p:extLst>
      <p:ext uri="{BB962C8B-B14F-4D97-AF65-F5344CB8AC3E}">
        <p14:creationId xmlns:p14="http://schemas.microsoft.com/office/powerpoint/2010/main" val="107773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Dark -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672F22-1E3F-7046-B879-752B15A2D580}"/>
              </a:ext>
            </a:extLst>
          </p:cNvPr>
          <p:cNvSpPr/>
          <p:nvPr userDrawn="1"/>
        </p:nvSpPr>
        <p:spPr>
          <a:xfrm>
            <a:off x="0" y="0"/>
            <a:ext cx="47134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202BF-60B4-9247-B60E-1E2FB68CA2C0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E28425C-C556-CC46-A905-3062CF1D6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581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821927-4B38-8849-B231-F4596CA6D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81" y="2743200"/>
            <a:ext cx="3998590" cy="221792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3614-4A31-614E-A8B1-23CC1A8A04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3884" y="726176"/>
            <a:ext cx="6324600" cy="55895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9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ark -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B7788B-C48D-1A41-9453-03022422164C}"/>
              </a:ext>
            </a:extLst>
          </p:cNvPr>
          <p:cNvSpPr/>
          <p:nvPr userDrawn="1"/>
        </p:nvSpPr>
        <p:spPr>
          <a:xfrm>
            <a:off x="7478598" y="0"/>
            <a:ext cx="471340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2741D-35AD-284C-9616-FDB3CB67D9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9E5F77D-A8AC-C94A-9591-B48BED2C7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8043" y="2286000"/>
            <a:ext cx="3998590" cy="421864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B33DFD8-F1C1-FC4F-B59F-AD6C1F1CB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8043" y="2743200"/>
            <a:ext cx="3998590" cy="270847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55F051-0F0C-7249-9BA9-EEFA0EACB3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360" y="634206"/>
            <a:ext cx="6324600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8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d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790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3194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D931A-E633-8641-ADEE-9B688DE5C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698" y="1158616"/>
            <a:ext cx="878186" cy="886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D5E30A-2581-4E4C-81BF-21ABB7D9D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7456" y="1094448"/>
            <a:ext cx="731521" cy="100584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3194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790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3469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- N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6F2E7D-D217-2540-9C42-0D1CA240B4F4}"/>
              </a:ext>
            </a:extLst>
          </p:cNvPr>
          <p:cNvSpPr/>
          <p:nvPr userDrawn="1"/>
        </p:nvSpPr>
        <p:spPr>
          <a:xfrm>
            <a:off x="6102096" y="9929"/>
            <a:ext cx="6089904" cy="6848071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3F371CF-A479-3246-B234-60B1813D6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698" y="2409334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80"/>
              </a:lnSpc>
              <a:defRPr sz="2400" b="1"/>
            </a:lvl1pPr>
          </a:lstStyle>
          <a:p>
            <a:r>
              <a:rPr lang="en-US" dirty="0"/>
              <a:t>Place a question here?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F90002-4D47-814E-980A-BB9A59A39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98" y="2813600"/>
            <a:ext cx="4114801" cy="203836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A03F65-C639-B043-9776-174773B83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2813599"/>
            <a:ext cx="4114801" cy="20383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09562-DD5A-D748-A027-6B7B846642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7455" y="2409334"/>
            <a:ext cx="4114801" cy="40426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98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your answer!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34EF3-D769-6144-9A0F-FF282370C99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838764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k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F7F03C-EAB8-634A-8D9D-EC6CF35887FF}"/>
              </a:ext>
            </a:extLst>
          </p:cNvPr>
          <p:cNvSpPr/>
          <p:nvPr userDrawn="1"/>
        </p:nvSpPr>
        <p:spPr>
          <a:xfrm>
            <a:off x="0" y="0"/>
            <a:ext cx="33370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CF7165-EF0E-AC40-A710-9364AC1D09BF}"/>
              </a:ext>
            </a:extLst>
          </p:cNvPr>
          <p:cNvGrpSpPr/>
          <p:nvPr userDrawn="1"/>
        </p:nvGrpSpPr>
        <p:grpSpPr>
          <a:xfrm>
            <a:off x="559247" y="1233840"/>
            <a:ext cx="2369488" cy="231775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207996-A9E9-E24A-8248-3D66EFDBC4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02BCA-970C-B641-B798-7F1209793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79086D-23ED-474E-B170-DB5593BF45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2681" y="1694552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BE67855-42A4-BF43-B1CA-292D6A8A89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734" y="4373792"/>
            <a:ext cx="2590001" cy="1837916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AA013C06-C441-5842-BF86-CFD100B55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734" y="3981222"/>
            <a:ext cx="2590001" cy="369062"/>
          </a:xfrm>
        </p:spPr>
        <p:txBody>
          <a:bodyPr anchor="ctr" anchorCtr="0">
            <a:noAutofit/>
          </a:bodyPr>
          <a:lstStyle>
            <a:lvl1pPr algn="ctr">
              <a:lnSpc>
                <a:spcPts val="2820"/>
              </a:lnSpc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145EBA-C6D9-9143-857D-732BBF393A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8831" y="726176"/>
            <a:ext cx="7409653" cy="5589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E499F2-5079-42E1-BA96-A10B48073967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725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1DD028-DC35-3A4A-B91D-9E4285F023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5454" y="1593131"/>
            <a:ext cx="4186484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974076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Large Spar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611EA-8237-884B-9C06-EEF54536F6AF}"/>
              </a:ext>
            </a:extLst>
          </p:cNvPr>
          <p:cNvSpPr/>
          <p:nvPr userDrawn="1"/>
        </p:nvSpPr>
        <p:spPr>
          <a:xfrm>
            <a:off x="5696931" y="0"/>
            <a:ext cx="64950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78F0-3A23-2547-8734-20547A1C069B}"/>
              </a:ext>
            </a:extLst>
          </p:cNvPr>
          <p:cNvGrpSpPr/>
          <p:nvPr userDrawn="1"/>
        </p:nvGrpSpPr>
        <p:grpSpPr>
          <a:xfrm>
            <a:off x="7051841" y="1148998"/>
            <a:ext cx="4241468" cy="4148865"/>
            <a:chOff x="728930" y="724793"/>
            <a:chExt cx="2369488" cy="23177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CFBE27-6DE1-B34C-A84A-4A9E939B3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45538-42D7-C94D-8B96-B1403088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AD2AB86-0156-4E40-9D1A-0A13CE2E9A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72572" y="1959644"/>
            <a:ext cx="3212799" cy="313206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67F23CF-4D3E-AC41-8367-A3C00B1A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454" y="708147"/>
            <a:ext cx="4114801" cy="404266"/>
          </a:xfrm>
        </p:spPr>
        <p:txBody>
          <a:bodyPr anchor="t" anchorCtr="0">
            <a:noAutofit/>
          </a:bodyPr>
          <a:lstStyle>
            <a:lvl1pPr>
              <a:lnSpc>
                <a:spcPts val="2920"/>
              </a:lnSpc>
              <a:defRPr sz="2400" b="1"/>
            </a:lvl1pPr>
          </a:lstStyle>
          <a:p>
            <a:r>
              <a:rPr lang="en-US" dirty="0"/>
              <a:t>Section Heading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5CA3C-DCB5-0F4C-90FD-AD68FB5CAED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0F4D0-EADC-4B51-A975-D1FE4288E7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038" y="2890838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18B6B4-31BE-46ED-A8D1-ABEBB741A4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038" y="3515606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2CFDF9-E17F-46C7-9B12-EECB055B47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30038" y="4140374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EAAAF16-B28D-4A88-90C6-0BD912A55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0038" y="4765143"/>
            <a:ext cx="1827213" cy="6143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Enter $ Here</a:t>
            </a:r>
          </a:p>
        </p:txBody>
      </p:sp>
    </p:spTree>
    <p:extLst>
      <p:ext uri="{BB962C8B-B14F-4D97-AF65-F5344CB8AC3E}">
        <p14:creationId xmlns:p14="http://schemas.microsoft.com/office/powerpoint/2010/main" val="656381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3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55269"/>
            <a:ext cx="11021638" cy="34176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6" y="251427"/>
            <a:ext cx="11021638" cy="450909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/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5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hi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1600" y="3332704"/>
            <a:ext cx="4198919" cy="1249128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600" y="2600696"/>
            <a:ext cx="4198919" cy="621475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10" y="1637105"/>
            <a:ext cx="1684867" cy="457200"/>
          </a:xfrm>
          <a:prstGeom prst="rect">
            <a:avLst/>
          </a:prstGeom>
        </p:spPr>
      </p:pic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F9EAC19-F9E9-2448-9B0E-6C63CDFED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61105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10514 w 12192000"/>
              <a:gd name="connsiteY3" fmla="*/ 6858000 h 6858000"/>
              <a:gd name="connsiteX4" fmla="*/ 0 w 12192000"/>
              <a:gd name="connsiteY4" fmla="*/ 0 h 6858000"/>
              <a:gd name="connsiteX5" fmla="*/ 986971 w 12192000"/>
              <a:gd name="connsiteY5" fmla="*/ 0 h 6858000"/>
              <a:gd name="connsiteX6" fmla="*/ 98697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1105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110514" y="6858000"/>
                </a:lnTo>
                <a:close/>
                <a:moveTo>
                  <a:pt x="0" y="0"/>
                </a:moveTo>
                <a:lnTo>
                  <a:pt x="986971" y="0"/>
                </a:lnTo>
                <a:lnTo>
                  <a:pt x="986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332"/>
          </a:solidFill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0ABDA-F85B-0945-B763-E2C662D2E4A0}"/>
              </a:ext>
            </a:extLst>
          </p:cNvPr>
          <p:cNvSpPr/>
          <p:nvPr userDrawn="1"/>
        </p:nvSpPr>
        <p:spPr>
          <a:xfrm>
            <a:off x="1601600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76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BE5FFD-DFD9-6041-870E-BC7E8FE5C0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916" y="741633"/>
            <a:ext cx="11021638" cy="311661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7" y="189025"/>
            <a:ext cx="11021638" cy="503846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E3D6753-6A19-A74C-958C-1B82CC3B7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1875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928EF5A-34A9-7F44-B320-7F80698D13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875" y="1750532"/>
            <a:ext cx="3521651" cy="306086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7C31FDB-4970-8142-A3BC-D52D8F076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88040" y="2141459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DE32F2C-9113-F24B-A16E-E990AEE150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8040" y="1759959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7DA8B4-BA95-694B-B827-2167BCE1D8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7903" y="2132032"/>
            <a:ext cx="3521650" cy="403309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78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vel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Vestibulum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sed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AA0D994-6B2F-AC4C-A9DA-0C6E25F439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7903" y="1750532"/>
            <a:ext cx="3521651" cy="306086"/>
          </a:xfrm>
        </p:spPr>
        <p:txBody>
          <a:bodyPr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1800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423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 flipV="1">
            <a:off x="0" y="0"/>
            <a:ext cx="12192000" cy="1193533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720"/>
              </a:lnSpc>
              <a:defRPr sz="32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24585-F040-2844-84BC-33B15CAB8DC4}"/>
              </a:ext>
            </a:extLst>
          </p:cNvPr>
          <p:cNvSpPr/>
          <p:nvPr userDrawn="1"/>
        </p:nvSpPr>
        <p:spPr>
          <a:xfrm>
            <a:off x="0" y="1193532"/>
            <a:ext cx="12192000" cy="5664467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181CBCF-4210-2B42-81E6-BB6092C21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1" y="347324"/>
            <a:ext cx="11021638" cy="568333"/>
          </a:xfrm>
        </p:spPr>
        <p:txBody>
          <a:bodyPr anchor="t" anchorCtr="0">
            <a:noAutofit/>
          </a:bodyPr>
          <a:lstStyle>
            <a:lvl1pPr>
              <a:lnSpc>
                <a:spcPts val="3620"/>
              </a:lnSpc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8AC9CA-65B4-9242-9EB7-A62FCC8D5AE8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291E31-5611-3F4D-AB7A-E1346DD3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53386"/>
            <a:ext cx="5675722" cy="4110086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64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894C629-41F3-4440-B8C4-15F9E23CC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6900" y="1752600"/>
            <a:ext cx="4406900" cy="4111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785A6E-4D6B-2C4A-821A-43452FC1C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92515"/>
            <a:ext cx="12192000" cy="247491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61ECF-8B3B-6643-B38B-911343956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572422"/>
          </a:xfrm>
        </p:spPr>
        <p:txBody>
          <a:bodyPr anchor="t" anchorCtr="0">
            <a:noAutofit/>
          </a:bodyPr>
          <a:lstStyle>
            <a:lvl1pPr>
              <a:lnSpc>
                <a:spcPts val="4020"/>
              </a:lnSpc>
              <a:defRPr sz="36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14F2B-BB1A-2E44-A40C-C1F2F353A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35100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F2838B-C848-0844-9FD1-A74EF21C3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9731" y="1435099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00AF2C-498F-D049-8818-68A6E487F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435098"/>
            <a:ext cx="3201988" cy="25812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A47515-4E87-4EA4-8B13-98A49A4C704F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887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05AC59-6EA9-FF42-AAF6-C56C0E9F2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1425" y="0"/>
            <a:ext cx="3330575" cy="6858000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D560-9394-454C-AA69-0EDF2700F25D}"/>
              </a:ext>
            </a:extLst>
          </p:cNvPr>
          <p:cNvSpPr/>
          <p:nvPr userDrawn="1"/>
        </p:nvSpPr>
        <p:spPr>
          <a:xfrm>
            <a:off x="0" y="0"/>
            <a:ext cx="47888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AFA30-C080-B74F-87AE-CFF9026EECE8}"/>
              </a:ext>
            </a:extLst>
          </p:cNvPr>
          <p:cNvSpPr/>
          <p:nvPr userDrawn="1"/>
        </p:nvSpPr>
        <p:spPr>
          <a:xfrm>
            <a:off x="4788816" y="0"/>
            <a:ext cx="40726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4611F-2358-B946-906E-1610696D6969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492D8C9-6161-354C-84E7-A24305A19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384" y="351391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0757B1-00F5-1548-9E01-C431B5CD0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4384" y="1143243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A691B9E-14CD-4841-8C19-CF2FB51AC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4384" y="1524192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C8F7A76-5139-ED45-A0B5-E635C9A32D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384" y="2530554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6AA8EB8-4594-AA4E-AAD3-AB33988D15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4384" y="3322406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D930128-2938-E24A-8890-9243898F00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64384" y="3703355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EEAA3BB-4C91-F042-8741-A0541F212B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4384" y="4608603"/>
            <a:ext cx="2921251" cy="79141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58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+000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A53E48-DF66-5548-8F30-290632A8C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4384" y="5400455"/>
            <a:ext cx="2921471" cy="38095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D3A3905-1069-784C-BDFC-763B1093E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4384" y="5781404"/>
            <a:ext cx="2921471" cy="791853"/>
          </a:xfr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text.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1B81C3A6-A6CF-F341-AA60-B94B6B17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71" y="565608"/>
            <a:ext cx="3998590" cy="958584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5EF1-251B-C545-80C6-53562230B8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310" y="2431084"/>
            <a:ext cx="3998912" cy="574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B9A779-17B7-3A42-B29F-ABFE6CC9BA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788" y="3175000"/>
            <a:ext cx="3998912" cy="2606675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3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4790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ture Right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D2DF996-F2D5-6A43-AB70-F728973F07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08894" y="0"/>
            <a:ext cx="377701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D62E2CF-2947-A744-A969-D337E34F1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82" y="2286000"/>
            <a:ext cx="6866741" cy="421864"/>
          </a:xfrm>
        </p:spPr>
        <p:txBody>
          <a:bodyPr anchor="t" anchorCtr="0">
            <a:noAutofit/>
          </a:bodyPr>
          <a:lstStyle>
            <a:lvl1pPr>
              <a:lnSpc>
                <a:spcPts val="302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FA5DE32-5654-3C44-AA22-BC1EBF250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482" y="2743199"/>
            <a:ext cx="6866741" cy="2523281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69A4E-51DD-3543-AB54-98BFE158BBFE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1982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AE70-91A8-2245-9574-5F3A80C6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137091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869691-31B1-AA48-8A62-4BEC06B78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9595"/>
            <a:ext cx="10515600" cy="1325563"/>
          </a:xfrm>
        </p:spPr>
        <p:txBody>
          <a:bodyPr/>
          <a:lstStyle>
            <a:lvl1pPr algn="ctr">
              <a:lnSpc>
                <a:spcPts val="412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396816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ey - With Cop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4C33E0-C0E3-0E4D-8395-7A36F1FA4639}"/>
              </a:ext>
            </a:extLst>
          </p:cNvPr>
          <p:cNvSpPr txBox="1"/>
          <p:nvPr userDrawn="1"/>
        </p:nvSpPr>
        <p:spPr>
          <a:xfrm>
            <a:off x="1649639" y="2630436"/>
            <a:ext cx="8688777" cy="213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dirty="0">
                <a:solidFill>
                  <a:schemeClr val="accent1"/>
                </a:solidFill>
                <a:latin typeface="+mn-lt"/>
              </a:rPr>
              <a:t>For your members. We go above and beyond.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Thank you.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519" y="1489663"/>
            <a:ext cx="2227868" cy="6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212BDC1-7186-4440-805C-A2FD2DD3D8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093115B-7A71-A143-BDFD-A9D7D7906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422" y="3332704"/>
            <a:ext cx="4925060" cy="1288457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AD86126-4B6A-FA49-8013-2328483F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422" y="2600696"/>
            <a:ext cx="4925060" cy="621475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688F1-2739-A541-957F-65E3A6292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24" y="1628140"/>
            <a:ext cx="1684867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EA1ACF-2874-9E46-B028-BC78C6C28583}"/>
              </a:ext>
            </a:extLst>
          </p:cNvPr>
          <p:cNvSpPr/>
          <p:nvPr userDrawn="1"/>
        </p:nvSpPr>
        <p:spPr>
          <a:xfrm>
            <a:off x="287851" y="6381981"/>
            <a:ext cx="2411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Further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3442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641832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98820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6FBA21-9436-2D4D-9E24-FFE5719E8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6960" y="1461154"/>
            <a:ext cx="3031154" cy="819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FF57B-5A57-3E40-8F72-F60E9E96C96C}"/>
              </a:ext>
            </a:extLst>
          </p:cNvPr>
          <p:cNvSpPr txBox="1"/>
          <p:nvPr userDrawn="1"/>
        </p:nvSpPr>
        <p:spPr>
          <a:xfrm>
            <a:off x="1745529" y="2921168"/>
            <a:ext cx="8294017" cy="15696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accent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878205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Sid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rgbClr val="32333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1699" y="3332704"/>
            <a:ext cx="4297958" cy="8826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41699" y="2241821"/>
            <a:ext cx="4297958" cy="1090883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30" y="1628140"/>
            <a:ext cx="1684867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3925D3-211E-46AA-BDA6-3C24514B2B0C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905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0" b="11302"/>
          <a:stretch/>
        </p:blipFill>
        <p:spPr>
          <a:xfrm flipH="1" flipV="1">
            <a:off x="-35572" y="0"/>
            <a:ext cx="122275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1353" y="3737819"/>
            <a:ext cx="6011082" cy="8754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3233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Heading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11353" y="2650114"/>
            <a:ext cx="6011082" cy="1088497"/>
          </a:xfrm>
        </p:spPr>
        <p:txBody>
          <a:bodyPr anchor="b">
            <a:noAutofit/>
          </a:bodyPr>
          <a:lstStyle>
            <a:lvl1pPr>
              <a:defRPr>
                <a:solidFill>
                  <a:srgbClr val="323332"/>
                </a:solidFill>
              </a:defRPr>
            </a:lvl1pPr>
          </a:lstStyle>
          <a:p>
            <a:r>
              <a:rPr lang="en-US" dirty="0"/>
              <a:t>Title Page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632" y="1715399"/>
            <a:ext cx="2578768" cy="699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DE981F-8F35-48A9-A237-8F8C3C93CD63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8682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04024"/>
            <a:ext cx="10515600" cy="769194"/>
          </a:xfrm>
        </p:spPr>
        <p:txBody>
          <a:bodyPr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838200" y="1713775"/>
            <a:ext cx="10515600" cy="359886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 lang="en-US" sz="1400" b="0" i="0" smtClean="0">
                <a:solidFill>
                  <a:srgbClr val="32333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08660" indent="-251460">
              <a:buClr>
                <a:srgbClr val="323332"/>
              </a:buClr>
              <a:buFont typeface="+mj-lt"/>
              <a:buAutoNum type="alphaLcPeriod"/>
              <a:defRPr/>
            </a:lvl2pPr>
            <a:lvl3pPr marL="1165860" indent="-251460">
              <a:buFont typeface="+mj-lt"/>
              <a:buAutoNum type="romanLcPeriod"/>
              <a:defRPr/>
            </a:lvl3pPr>
            <a:lvl4pPr marL="1623060" indent="-251460">
              <a:buFont typeface="+mj-lt"/>
              <a:buAutoNum type="arabicPeriod"/>
              <a:defRPr/>
            </a:lvl4pPr>
            <a:lvl5pPr marL="2080260" indent="-251460">
              <a:buFont typeface="+mj-lt"/>
              <a:buAutoNum type="alphaLcPeriod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gravida. </a:t>
            </a:r>
            <a:r>
              <a:rPr lang="en-US" dirty="0" err="1"/>
              <a:t>Fusce</a:t>
            </a:r>
            <a:r>
              <a:rPr lang="en-US" dirty="0"/>
              <a:t> semper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 at </a:t>
            </a:r>
            <a:r>
              <a:rPr lang="en-US" dirty="0" err="1"/>
              <a:t>tellus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Nunc nisi dolor, </a:t>
            </a:r>
            <a:r>
              <a:rPr lang="en-US" dirty="0" err="1"/>
              <a:t>tristique</a:t>
            </a:r>
            <a:r>
              <a:rPr lang="en-US" dirty="0"/>
              <a:t> et </a:t>
            </a:r>
            <a:r>
              <a:rPr lang="en-US" dirty="0" err="1"/>
              <a:t>commodo</a:t>
            </a:r>
            <a:r>
              <a:rPr lang="en-US" dirty="0"/>
              <a:t> at, </a:t>
            </a:r>
            <a:r>
              <a:rPr lang="en-US" dirty="0" err="1"/>
              <a:t>finibus</a:t>
            </a:r>
            <a:r>
              <a:rPr lang="en-US" dirty="0"/>
              <a:t> at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Nunc at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urna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vitae convallis ligula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In </a:t>
            </a:r>
            <a:r>
              <a:rPr lang="en-US" dirty="0" err="1"/>
              <a:t>consequat</a:t>
            </a:r>
            <a:r>
              <a:rPr lang="en-US" dirty="0"/>
              <a:t> porta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ac </a:t>
            </a:r>
            <a:r>
              <a:rPr lang="en-US" dirty="0" err="1"/>
              <a:t>venenatis</a:t>
            </a:r>
            <a:r>
              <a:rPr lang="en-US" dirty="0"/>
              <a:t> nisi,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pharetra quam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at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quam </a:t>
            </a:r>
            <a:r>
              <a:rPr lang="en-US" dirty="0" err="1"/>
              <a:t>feugiat</a:t>
            </a:r>
            <a:r>
              <a:rPr lang="en-US" dirty="0"/>
              <a:t> dolor, non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D06"/>
              </a:buClr>
              <a:buSzPct val="110000"/>
              <a:buFont typeface="+mj-lt"/>
              <a:buNone/>
              <a:tabLst/>
              <a:defRPr/>
            </a:pPr>
            <a:r>
              <a:rPr lang="en-US" dirty="0"/>
              <a:t>Integer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, magna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nisi, a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libero. </a:t>
            </a:r>
            <a:r>
              <a:rPr lang="en-US" dirty="0" err="1"/>
              <a:t>Quisque</a:t>
            </a:r>
            <a:r>
              <a:rPr lang="en-US" dirty="0"/>
              <a:t> ante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et,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a,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BE523-C916-4CCA-8DBD-03D6C79C1B65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5043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022694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985175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85175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7B65AD-B464-4428-85CF-ECBFBF20F242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75821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3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7236" y="1594404"/>
            <a:ext cx="3661473" cy="132254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75200" y="0"/>
            <a:ext cx="7416800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2"/>
          </p:nvPr>
        </p:nvSpPr>
        <p:spPr>
          <a:xfrm>
            <a:off x="5483226" y="722314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7934" y="2916513"/>
            <a:ext cx="3660775" cy="2112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43763" y="1408038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43763" y="900545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18" name="Oval 17" hidden="1"/>
          <p:cNvSpPr>
            <a:spLocks noChangeAspect="1"/>
          </p:cNvSpPr>
          <p:nvPr userDrawn="1"/>
        </p:nvSpPr>
        <p:spPr>
          <a:xfrm>
            <a:off x="5482708" y="2743126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243763" y="3428926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243763" y="2921433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243763" y="5403500"/>
            <a:ext cx="4268787" cy="5175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Short sentence describing Text Heading.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3763" y="4896007"/>
            <a:ext cx="4268787" cy="507567"/>
          </a:xfrm>
        </p:spPr>
        <p:txBody>
          <a:bodyPr anchor="b">
            <a:no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</a:defRPr>
            </a:lvl1pPr>
            <a:lvl2pPr marL="457200" indent="0">
              <a:buNone/>
              <a:defRPr sz="1400" spc="300">
                <a:solidFill>
                  <a:schemeClr val="bg1"/>
                </a:solidFill>
              </a:defRPr>
            </a:lvl2pPr>
            <a:lvl3pPr marL="914400" indent="0">
              <a:buNone/>
              <a:defRPr sz="1400" spc="300">
                <a:solidFill>
                  <a:schemeClr val="bg1"/>
                </a:solidFill>
              </a:defRPr>
            </a:lvl3pPr>
            <a:lvl4pPr marL="1371600" indent="0">
              <a:buNone/>
              <a:defRPr sz="1400" spc="300">
                <a:solidFill>
                  <a:schemeClr val="bg1"/>
                </a:solidFill>
              </a:defRPr>
            </a:lvl4pPr>
            <a:lvl5pPr marL="1828800" indent="0">
              <a:buNone/>
              <a:defRPr sz="14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HEADING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3"/>
          </p:nvPr>
        </p:nvSpPr>
        <p:spPr>
          <a:xfrm>
            <a:off x="5483226" y="2743163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5483226" y="4717737"/>
            <a:ext cx="1371083" cy="1371525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D2223-5087-4C23-9F16-D45F49D6C474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2781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AE6EB-27B1-4CB6-9060-47EACF4D4B76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18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2096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29DCF3-C80A-4664-83CE-1B475DCB68B9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5621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g Righ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9904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30771" y="1594404"/>
            <a:ext cx="4114800" cy="1325563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30771" y="2919688"/>
            <a:ext cx="4114800" cy="20955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7030771" y="5946775"/>
            <a:ext cx="4114800" cy="365125"/>
          </a:xfrm>
        </p:spPr>
        <p:txBody>
          <a:bodyPr/>
          <a:lstStyle/>
          <a:p>
            <a:r>
              <a:rPr lang="en-US" dirty="0"/>
              <a:t>Further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Proprietary +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325D0-1E9A-45AC-82BB-74AFF0BB87E1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760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10791"/>
            <a:ext cx="9574212" cy="6671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58915"/>
            <a:ext cx="9574212" cy="347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EBFEC-B265-3C40-9516-319F537923CC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21042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Img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169306" cy="6858000"/>
          </a:xfrm>
          <a:prstGeom prst="rect">
            <a:avLst/>
          </a:prstGeom>
          <a:solidFill>
            <a:srgbClr val="323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62481" y="1594404"/>
            <a:ext cx="4114800" cy="1325563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2481" y="2919688"/>
            <a:ext cx="4114800" cy="2109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When presenting a slideshow, the Section Heading represents a bullet point within the speech. This paragraph offers a detailed explanation of the bullet point and is typically used to guide anyone who was unable to attend the verbal presentation.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9025" y="0"/>
            <a:ext cx="6022975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373403-AF78-4D72-B651-31C8F0D14FF5}"/>
              </a:ext>
            </a:extLst>
          </p:cNvPr>
          <p:cNvSpPr/>
          <p:nvPr userDrawn="1"/>
        </p:nvSpPr>
        <p:spPr>
          <a:xfrm>
            <a:off x="287851" y="6381981"/>
            <a:ext cx="2740357" cy="31570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BCB0B-486F-1F48-BDCB-95D6E75EE96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CE07"/>
                </a:solidFill>
                <a:effectLst/>
                <a:uLnTx/>
                <a:uFillTx/>
              </a:rPr>
              <a:t>|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4F5F4">
                    <a:lumMod val="75000"/>
                  </a:srgbClr>
                </a:solidFill>
                <a:effectLst/>
                <a:uLnTx/>
                <a:uFillTx/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2632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4F9239-08D7-3B42-BC16-327E7274E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0136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2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4CEF5-0D68-4A46-804C-456811E37FE2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31D90997-9001-A74A-A791-F2A99BA9C346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188720" y="2249488"/>
            <a:ext cx="9574212" cy="347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96317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94028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68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Whit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9247C0FD-34B0-654C-94FD-64AAB49545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11269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BE21BCF-42A2-2B4A-964B-DA355A7B4F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0902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7C84739F-EA00-7248-8076-CF265431CD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52623" y="2437988"/>
            <a:ext cx="1973116" cy="1973752"/>
          </a:xfrm>
          <a:custGeom>
            <a:avLst/>
            <a:gdLst>
              <a:gd name="connsiteX0" fmla="*/ 684539 w 1371083"/>
              <a:gd name="connsiteY0" fmla="*/ 0 h 1371525"/>
              <a:gd name="connsiteX1" fmla="*/ 686027 w 1371083"/>
              <a:gd name="connsiteY1" fmla="*/ 0 h 1371525"/>
              <a:gd name="connsiteX2" fmla="*/ 823496 w 1371083"/>
              <a:gd name="connsiteY2" fmla="*/ 13858 h 1371525"/>
              <a:gd name="connsiteX3" fmla="*/ 1371083 w 1371083"/>
              <a:gd name="connsiteY3" fmla="*/ 685725 h 1371525"/>
              <a:gd name="connsiteX4" fmla="*/ 685283 w 1371083"/>
              <a:gd name="connsiteY4" fmla="*/ 1371525 h 1371525"/>
              <a:gd name="connsiteX5" fmla="*/ 13416 w 1371083"/>
              <a:gd name="connsiteY5" fmla="*/ 823938 h 1371525"/>
              <a:gd name="connsiteX6" fmla="*/ 0 w 1371083"/>
              <a:gd name="connsiteY6" fmla="*/ 690854 h 1371525"/>
              <a:gd name="connsiteX7" fmla="*/ 0 w 1371083"/>
              <a:gd name="connsiteY7" fmla="*/ 680597 h 1371525"/>
              <a:gd name="connsiteX8" fmla="*/ 13416 w 1371083"/>
              <a:gd name="connsiteY8" fmla="*/ 547512 h 1371525"/>
              <a:gd name="connsiteX9" fmla="*/ 547071 w 1371083"/>
              <a:gd name="connsiteY9" fmla="*/ 13858 h 13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083" h="1371525">
                <a:moveTo>
                  <a:pt x="684539" y="0"/>
                </a:moveTo>
                <a:lnTo>
                  <a:pt x="686027" y="0"/>
                </a:lnTo>
                <a:lnTo>
                  <a:pt x="823496" y="13858"/>
                </a:lnTo>
                <a:cubicBezTo>
                  <a:pt x="1136003" y="77806"/>
                  <a:pt x="1371083" y="354313"/>
                  <a:pt x="1371083" y="685725"/>
                </a:cubicBezTo>
                <a:cubicBezTo>
                  <a:pt x="1371083" y="1064482"/>
                  <a:pt x="1064040" y="1371525"/>
                  <a:pt x="685283" y="1371525"/>
                </a:cubicBezTo>
                <a:cubicBezTo>
                  <a:pt x="353871" y="1371525"/>
                  <a:pt x="77365" y="1136445"/>
                  <a:pt x="13416" y="823938"/>
                </a:cubicBezTo>
                <a:lnTo>
                  <a:pt x="0" y="690854"/>
                </a:lnTo>
                <a:lnTo>
                  <a:pt x="0" y="680597"/>
                </a:lnTo>
                <a:lnTo>
                  <a:pt x="13416" y="547512"/>
                </a:lnTo>
                <a:cubicBezTo>
                  <a:pt x="68229" y="279649"/>
                  <a:pt x="279207" y="68671"/>
                  <a:pt x="547071" y="1385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47053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053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78774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78774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D365AC-1385-D448-A9CB-4205F3A5FB01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80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Dark Grey w/sp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A66E64-5B0F-1948-B199-3312C88CD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1229644"/>
            <a:ext cx="9574212" cy="698500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35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0A6DF9-FAC9-FF4A-8D64-586233314C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7420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A6335BA-B857-F74C-B597-AA64FE2B8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420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3CCA89-F46F-BE4B-AC6C-4E24611EC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2468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38ED29F-D9B9-2A41-BE90-8E6B191410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2468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2E0F25-CA9B-1145-B99A-B3A85FCC6B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0179" y="4657256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B55A0D5-8768-AB43-83F6-4EA03E7930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0179" y="5035081"/>
            <a:ext cx="2520815" cy="377825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8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235EF-8AE5-4F43-A561-22E87F78F143}"/>
              </a:ext>
            </a:extLst>
          </p:cNvPr>
          <p:cNvSpPr/>
          <p:nvPr userDrawn="1"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E4050E-3D64-1448-8825-4F2610082EC2}"/>
              </a:ext>
            </a:extLst>
          </p:cNvPr>
          <p:cNvGrpSpPr/>
          <p:nvPr userDrawn="1"/>
        </p:nvGrpSpPr>
        <p:grpSpPr>
          <a:xfrm>
            <a:off x="1274022" y="2093985"/>
            <a:ext cx="2369488" cy="2317755"/>
            <a:chOff x="728930" y="724793"/>
            <a:chExt cx="2369488" cy="23177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C7DB98-866F-0A47-894D-D61CDFE69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460" y="724793"/>
              <a:ext cx="885958" cy="8859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13AE4F-0A86-CC47-91E7-225339CC96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0" y="1068882"/>
              <a:ext cx="2041447" cy="1973666"/>
            </a:xfrm>
            <a:prstGeom prst="rect">
              <a:avLst/>
            </a:prstGeom>
          </p:spPr>
        </p:pic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D1103E3-CBC2-4F44-9074-CCFCA1908B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9745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FC7586-7FE8-4D45-8AC1-608DA5E2AEA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03606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1C56761-FFB4-5741-927D-DD0BF25881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04800" y="2550118"/>
            <a:ext cx="1794824" cy="1749720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FF6-9328-B948-A52C-88245D66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74A1-99B5-CD4E-A5B9-4BC5A444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7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5" r:id="rId8"/>
    <p:sldLayoutId id="2147483666" r:id="rId9"/>
    <p:sldLayoutId id="2147483651" r:id="rId10"/>
    <p:sldLayoutId id="2147483684" r:id="rId11"/>
    <p:sldLayoutId id="2147483664" r:id="rId12"/>
    <p:sldLayoutId id="2147483685" r:id="rId13"/>
    <p:sldLayoutId id="2147483653" r:id="rId14"/>
    <p:sldLayoutId id="2147483680" r:id="rId15"/>
    <p:sldLayoutId id="2147483667" r:id="rId16"/>
    <p:sldLayoutId id="2147483681" r:id="rId17"/>
    <p:sldLayoutId id="2147483668" r:id="rId18"/>
    <p:sldLayoutId id="2147483669" r:id="rId19"/>
    <p:sldLayoutId id="2147483654" r:id="rId20"/>
    <p:sldLayoutId id="2147483655" r:id="rId21"/>
    <p:sldLayoutId id="2147483670" r:id="rId22"/>
    <p:sldLayoutId id="2147483656" r:id="rId23"/>
    <p:sldLayoutId id="2147483657" r:id="rId24"/>
    <p:sldLayoutId id="2147483688" r:id="rId25"/>
    <p:sldLayoutId id="2147483658" r:id="rId26"/>
    <p:sldLayoutId id="2147483659" r:id="rId27"/>
    <p:sldLayoutId id="2147483707" r:id="rId28"/>
    <p:sldLayoutId id="2147483671" r:id="rId29"/>
    <p:sldLayoutId id="2147483672" r:id="rId30"/>
    <p:sldLayoutId id="2147483682" r:id="rId31"/>
    <p:sldLayoutId id="2147483683" r:id="rId32"/>
    <p:sldLayoutId id="2147483678" r:id="rId33"/>
    <p:sldLayoutId id="2147483679" r:id="rId34"/>
    <p:sldLayoutId id="2147483686" r:id="rId35"/>
    <p:sldLayoutId id="2147483687" r:id="rId36"/>
    <p:sldLayoutId id="2147483673" r:id="rId37"/>
    <p:sldLayoutId id="2147483674" r:id="rId38"/>
    <p:sldLayoutId id="2147483675" r:id="rId39"/>
    <p:sldLayoutId id="2147483676" r:id="rId40"/>
    <p:sldLayoutId id="2147483677" r:id="rId41"/>
    <p:sldLayoutId id="2147483689" r:id="rId42"/>
    <p:sldLayoutId id="2147483690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8" r:id="rId50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2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Spend every day wisely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110230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8AF6A29-B1C3-45D4-8CA0-E57B3E7A31D0}"/>
              </a:ext>
            </a:extLst>
          </p:cNvPr>
          <p:cNvSpPr/>
          <p:nvPr/>
        </p:nvSpPr>
        <p:spPr>
          <a:xfrm>
            <a:off x="6949166" y="4580540"/>
            <a:ext cx="2194560" cy="122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CCE94-B6B4-4334-9F3B-E25F05FD15F0}"/>
              </a:ext>
            </a:extLst>
          </p:cNvPr>
          <p:cNvSpPr/>
          <p:nvPr/>
        </p:nvSpPr>
        <p:spPr>
          <a:xfrm>
            <a:off x="4711626" y="4574554"/>
            <a:ext cx="2228015" cy="12240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E1EB5C-1C6D-462F-9F78-AC8770A606B7}"/>
              </a:ext>
            </a:extLst>
          </p:cNvPr>
          <p:cNvSpPr/>
          <p:nvPr/>
        </p:nvSpPr>
        <p:spPr>
          <a:xfrm>
            <a:off x="0" y="1243768"/>
            <a:ext cx="4702101" cy="454035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F08B6-7E3D-EA42-AC9B-549CC5BAB794}"/>
              </a:ext>
            </a:extLst>
          </p:cNvPr>
          <p:cNvSpPr/>
          <p:nvPr/>
        </p:nvSpPr>
        <p:spPr>
          <a:xfrm>
            <a:off x="9177457" y="1264407"/>
            <a:ext cx="3014543" cy="4534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621371-ADAB-6749-8A2F-EC5286379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24940"/>
              </p:ext>
            </p:extLst>
          </p:nvPr>
        </p:nvGraphicFramePr>
        <p:xfrm>
          <a:off x="838200" y="1255263"/>
          <a:ext cx="8305800" cy="338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130">
                  <a:extLst>
                    <a:ext uri="{9D8B030D-6E8A-4147-A177-3AD203B41FA5}">
                      <a16:colId xmlns:a16="http://schemas.microsoft.com/office/drawing/2014/main" val="628630560"/>
                    </a:ext>
                  </a:extLst>
                </a:gridCol>
                <a:gridCol w="2242565">
                  <a:extLst>
                    <a:ext uri="{9D8B030D-6E8A-4147-A177-3AD203B41FA5}">
                      <a16:colId xmlns:a16="http://schemas.microsoft.com/office/drawing/2014/main" val="2913166414"/>
                    </a:ext>
                  </a:extLst>
                </a:gridCol>
                <a:gridCol w="2195105">
                  <a:extLst>
                    <a:ext uri="{9D8B030D-6E8A-4147-A177-3AD203B41FA5}">
                      <a16:colId xmlns:a16="http://schemas.microsoft.com/office/drawing/2014/main" val="1360551391"/>
                    </a:ext>
                  </a:extLst>
                </a:gridCol>
              </a:tblGrid>
              <a:tr h="39226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VEBA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FSA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4092"/>
                  </a:ext>
                </a:extLst>
              </a:tr>
              <a:tr h="5262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Employer annual VEBA contribution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1524"/>
                  </a:ext>
                </a:extLst>
              </a:tr>
              <a:tr h="5880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Your pre-tax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¹</a:t>
                      </a:r>
                      <a:r>
                        <a:rPr lang="en-US" sz="1800" dirty="0"/>
                        <a:t> FSA contribution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4393"/>
                  </a:ext>
                </a:extLst>
              </a:tr>
              <a:tr h="6018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Health care expenses: medical $500 and dental and vision $400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8012"/>
                  </a:ext>
                </a:extLst>
              </a:tr>
              <a:tr h="62446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Account balances after expenses – year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445"/>
                  </a:ext>
                </a:extLst>
              </a:tr>
              <a:tr h="591015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VEBA balance after five years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89081"/>
                  </a:ext>
                </a:extLst>
              </a:tr>
            </a:tbl>
          </a:graphicData>
        </a:graphic>
      </p:graphicFrame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15BC64F-9537-6841-A32D-A6DF89141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25" y="2855264"/>
            <a:ext cx="2337317" cy="2337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FC6342-9F9F-3E41-85B6-883C6F134436}"/>
              </a:ext>
            </a:extLst>
          </p:cNvPr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solidFill>
            <a:srgbClr val="33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6800" y="6034960"/>
            <a:ext cx="7112000" cy="693579"/>
          </a:xfrm>
          <a:prstGeom prst="rect">
            <a:avLst/>
          </a:prstGeom>
        </p:spPr>
        <p:txBody>
          <a:bodyPr>
            <a:noAutofit/>
          </a:bodyPr>
          <a:lstStyle>
            <a:lvl1pPr marL="137160" indent="-1371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D0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15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59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baseline="300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1 </a:t>
            </a: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Tax savings may vary based on your tax filing status. See your tax advisor for details.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² Does not include any interest or investment earnings that may be earned on balances.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800" i="1" dirty="0">
              <a:solidFill>
                <a:schemeClr val="bg1"/>
              </a:solidFill>
              <a:ea typeface="Calibri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i="1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This is a hypothetical example for purposes of illustration only.</a:t>
            </a:r>
            <a:r>
              <a:rPr lang="en-US" sz="800" i="1" dirty="0">
                <a:solidFill>
                  <a:srgbClr val="272627"/>
                </a:solidFill>
                <a:ea typeface="Calibri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4CB82B-B7AC-8745-8D6D-795CBD66C546}"/>
              </a:ext>
            </a:extLst>
          </p:cNvPr>
          <p:cNvSpPr txBox="1">
            <a:spLocks/>
          </p:cNvSpPr>
          <p:nvPr/>
        </p:nvSpPr>
        <p:spPr>
          <a:xfrm>
            <a:off x="0" y="285910"/>
            <a:ext cx="12192000" cy="769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  A VEBA paired with an FSA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EB428-4911-435E-B373-4A455972FD8B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10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5ED42AF7-9FF7-4DE2-9C5C-702553ED2493}"/>
              </a:ext>
            </a:extLst>
          </p:cNvPr>
          <p:cNvSpPr/>
          <p:nvPr/>
        </p:nvSpPr>
        <p:spPr>
          <a:xfrm rot="16200000">
            <a:off x="6886071" y="-41617"/>
            <a:ext cx="126190" cy="2290600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16E4C5-964E-4F23-B3F4-2D6D37C16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713" y="4063836"/>
            <a:ext cx="1206305" cy="57312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7DE842F-3496-4E4A-BA2C-1113D42E2262}"/>
              </a:ext>
            </a:extLst>
          </p:cNvPr>
          <p:cNvSpPr txBox="1">
            <a:spLocks/>
          </p:cNvSpPr>
          <p:nvPr/>
        </p:nvSpPr>
        <p:spPr>
          <a:xfrm>
            <a:off x="8694308" y="22674"/>
            <a:ext cx="3209043" cy="1146774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Use this page if audience appropriate – or delete</a:t>
            </a:r>
          </a:p>
        </p:txBody>
      </p:sp>
    </p:spTree>
    <p:extLst>
      <p:ext uri="{BB962C8B-B14F-4D97-AF65-F5344CB8AC3E}">
        <p14:creationId xmlns:p14="http://schemas.microsoft.com/office/powerpoint/2010/main" val="302372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21682" y="11766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10" y="687471"/>
            <a:ext cx="4797082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After you’re enrolled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6E13CA-430D-4887-889B-85831B6192AC}"/>
              </a:ext>
            </a:extLst>
          </p:cNvPr>
          <p:cNvGrpSpPr/>
          <p:nvPr/>
        </p:nvGrpSpPr>
        <p:grpSpPr>
          <a:xfrm>
            <a:off x="1715564" y="2365629"/>
            <a:ext cx="4838394" cy="3754874"/>
            <a:chOff x="1514782" y="2307281"/>
            <a:chExt cx="4838394" cy="37548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57F174-3428-4189-837E-BBBC320ECA4F}"/>
                </a:ext>
              </a:extLst>
            </p:cNvPr>
            <p:cNvSpPr txBox="1"/>
            <p:nvPr/>
          </p:nvSpPr>
          <p:spPr>
            <a:xfrm>
              <a:off x="1933730" y="2307281"/>
              <a:ext cx="4419446" cy="3754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Receive your Spending Account I.D. and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 by mail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Register on hellofurther.com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Download mobile app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Pay providers with your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 or submit claims for reimbursement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View account activity and check balances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Download forms and upload receipts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View and manage investments 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Request additional Visa</a:t>
              </a:r>
              <a:r>
                <a:rPr lang="en-US" sz="1800" baseline="30000" dirty="0">
                  <a:effectLst/>
                </a:rPr>
                <a:t>®</a:t>
              </a:r>
              <a:r>
                <a:rPr lang="en-US" sz="1800" dirty="0">
                  <a:effectLst/>
                </a:rPr>
                <a:t> debit cards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>
                  <a:effectLst/>
                </a:rPr>
                <a:t>Manage beneficiaries</a:t>
              </a:r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F76AA533-139E-401E-A6B5-7C12AE632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782" y="4237045"/>
              <a:ext cx="407018" cy="407018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93B3CC8B-4647-44E5-A20A-06DC7589B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782" y="4617730"/>
              <a:ext cx="407018" cy="407018"/>
            </a:xfrm>
            <a:prstGeom prst="rect">
              <a:avLst/>
            </a:prstGeom>
          </p:spPr>
        </p:pic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521B2E67-1623-48A7-8E67-0FF76E14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782" y="4959160"/>
              <a:ext cx="407018" cy="407018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6C3E0180-F532-4718-9D5A-3158D3EF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782" y="5624855"/>
              <a:ext cx="407018" cy="407018"/>
            </a:xfrm>
            <a:prstGeom prst="rect">
              <a:avLst/>
            </a:prstGeom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404721-8CFB-494B-BF46-5A84D69681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0856" y="1541806"/>
            <a:ext cx="1591059" cy="159410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40F45-9FB2-4FEE-821A-5DB25E21C229}"/>
              </a:ext>
            </a:extLst>
          </p:cNvPr>
          <p:cNvGrpSpPr/>
          <p:nvPr/>
        </p:nvGrpSpPr>
        <p:grpSpPr>
          <a:xfrm>
            <a:off x="5886751" y="2319339"/>
            <a:ext cx="6432698" cy="3796168"/>
            <a:chOff x="-223283" y="1594404"/>
            <a:chExt cx="6432698" cy="37961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CB7A4E-AFE2-4B58-9F07-145ADCD8C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57" b="7918"/>
            <a:stretch/>
          </p:blipFill>
          <p:spPr>
            <a:xfrm>
              <a:off x="-223283" y="1594404"/>
              <a:ext cx="6432698" cy="37961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5366E8-F2AA-47A8-8A6A-737553581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r="2892" b="43688"/>
            <a:stretch/>
          </p:blipFill>
          <p:spPr>
            <a:xfrm>
              <a:off x="914400" y="2089092"/>
              <a:ext cx="4157330" cy="26104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22F77863-878D-44DE-B287-9C8B59EE5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494" y="2365629"/>
            <a:ext cx="407018" cy="40701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E6A85C5-073D-4E44-976C-807F7B3E40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494" y="2966100"/>
            <a:ext cx="407018" cy="40701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D5C9CEC2-79CF-4F0B-91B9-326B5A348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633" y="3711199"/>
            <a:ext cx="407018" cy="407018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C13876DA-AF7B-4CE4-985D-EDE7AB9F72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564" y="3327776"/>
            <a:ext cx="407018" cy="407018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D3523E30-44ED-4FAB-9283-B82712FBE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494" y="5332605"/>
            <a:ext cx="407018" cy="407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D8275C-8C3F-4652-9B09-10566CEF3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672" y="2814027"/>
            <a:ext cx="4157330" cy="26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CC9DC01-7642-449E-9CC8-89AAF791F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220" y="2766751"/>
            <a:ext cx="2921000" cy="2921000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C285B-32AE-4B23-9947-80866EE7C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2158491"/>
            <a:ext cx="738715" cy="73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Mobile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56591" y="4043808"/>
            <a:ext cx="1544810" cy="1143803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800" b="1" dirty="0">
                <a:solidFill>
                  <a:schemeClr val="accent1"/>
                </a:solidFill>
              </a:rPr>
              <a:t>Text options </a:t>
            </a:r>
            <a:r>
              <a:rPr lang="en-US" sz="1800" dirty="0"/>
              <a:t>for account activities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28B0-867A-4C85-8DD6-714FF286AE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2358994"/>
            <a:ext cx="3852646" cy="538212"/>
          </a:xfrm>
        </p:spPr>
        <p:txBody>
          <a:bodyPr/>
          <a:lstStyle/>
          <a:p>
            <a:r>
              <a:rPr lang="en-US" dirty="0"/>
              <a:t>Easy to use tool that </a:t>
            </a:r>
            <a:r>
              <a:rPr lang="en-US" b="1" dirty="0">
                <a:solidFill>
                  <a:schemeClr val="accent1"/>
                </a:solidFill>
              </a:rPr>
              <a:t>features: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71B675-0063-4727-9710-8E23ABE38C84}"/>
              </a:ext>
            </a:extLst>
          </p:cNvPr>
          <p:cNvGrpSpPr/>
          <p:nvPr/>
        </p:nvGrpSpPr>
        <p:grpSpPr>
          <a:xfrm>
            <a:off x="4772215" y="1459116"/>
            <a:ext cx="4527240" cy="5269375"/>
            <a:chOff x="6432354" y="939692"/>
            <a:chExt cx="4527240" cy="5269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7B3160-9228-4638-B256-45CBA5695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2354" y="939692"/>
              <a:ext cx="2359624" cy="40018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C87A97-4FE2-47FA-B02C-F7849EC8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9970" y="2067991"/>
              <a:ext cx="2359624" cy="4141076"/>
            </a:xfrm>
            <a:prstGeom prst="rect">
              <a:avLst/>
            </a:prstGeom>
          </p:spPr>
        </p:pic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-105879" y="2766751"/>
            <a:ext cx="4774130" cy="3008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Fingerprint and facial ID unlock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Snap and save document photos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Barcode scanner to check eligibility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Mobile access to all primary actions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View activity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 bills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deposits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reimbursed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59FA995-C16C-452C-82A6-B991EB8D3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88" y="137565"/>
            <a:ext cx="989847" cy="9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B59B8C-87B3-431C-9103-ECF2E9C1B71F}"/>
              </a:ext>
            </a:extLst>
          </p:cNvPr>
          <p:cNvSpPr/>
          <p:nvPr/>
        </p:nvSpPr>
        <p:spPr>
          <a:xfrm>
            <a:off x="6102096" y="0"/>
            <a:ext cx="61020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81" y="1108851"/>
            <a:ext cx="4114800" cy="1325563"/>
          </a:xfrm>
        </p:spPr>
        <p:txBody>
          <a:bodyPr/>
          <a:lstStyle/>
          <a:p>
            <a:r>
              <a:rPr lang="en-US" dirty="0"/>
              <a:t>Further debit card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62480" y="2434414"/>
            <a:ext cx="4828719" cy="335020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use for HSA, FSA, HRA and </a:t>
            </a:r>
            <a:br>
              <a:rPr lang="en-US" sz="1800" dirty="0"/>
            </a:br>
            <a:r>
              <a:rPr lang="en-US" sz="1800" dirty="0"/>
              <a:t>VEBA purchases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convenient way to pay for qualified purchases from your spending account(s)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be added to your digital wallet</a:t>
            </a:r>
            <a:r>
              <a:rPr lang="en-US" sz="1200" baseline="30000" dirty="0"/>
              <a:t>1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Can order additional cards for spouse or dependent free of cost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Accepted anywhere VISA</a:t>
            </a:r>
            <a:r>
              <a:rPr lang="en-US" sz="1800" baseline="30000" dirty="0"/>
              <a:t>® </a:t>
            </a:r>
            <a:r>
              <a:rPr lang="en-US" sz="1800" dirty="0"/>
              <a:t>is accepted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C22312-0B84-4F4C-804E-C020D9DC9C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8A5397-0D06-45F7-96DE-AA3FF8CA6858}"/>
              </a:ext>
            </a:extLst>
          </p:cNvPr>
          <p:cNvSpPr txBox="1">
            <a:spLocks/>
          </p:cNvSpPr>
          <p:nvPr/>
        </p:nvSpPr>
        <p:spPr>
          <a:xfrm>
            <a:off x="6708436" y="5590916"/>
            <a:ext cx="4889416" cy="50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sz="1200" i="1" dirty="0">
                <a:solidFill>
                  <a:srgbClr val="333232"/>
                </a:solidFill>
              </a:rPr>
              <a:t>The debit card will come in a plain envelope – do not throw it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0DE0E-B910-42B6-A8E7-0E15A5C6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36" y="2205349"/>
            <a:ext cx="4889416" cy="316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81920-592F-43F9-9213-856E4D0FF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127" y="771293"/>
            <a:ext cx="1188720" cy="1188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91D5AA-F55C-4711-9A19-2B6541CD6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962" y="713820"/>
            <a:ext cx="1188720" cy="1188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49D223-FD82-4631-A8C6-309D9C500797}"/>
              </a:ext>
            </a:extLst>
          </p:cNvPr>
          <p:cNvSpPr txBox="1"/>
          <p:nvPr/>
        </p:nvSpPr>
        <p:spPr>
          <a:xfrm>
            <a:off x="7810947" y="6496875"/>
            <a:ext cx="32815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marR="0" lvl="0" indent="-55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563" algn="l"/>
              </a:tabLst>
              <a:defRPr/>
            </a:pPr>
            <a:r>
              <a:rPr kumimoji="0" lang="en-US" sz="850" b="0" i="0" u="none" strike="noStrike" kern="1200" cap="none" spc="0" normalizeH="0" baseline="30000" noProof="0" dirty="0">
                <a:ln>
                  <a:noFill/>
                </a:ln>
                <a:solidFill>
                  <a:srgbClr val="33323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23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Digital payments not available on all accounts.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23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0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D7DC8ED-6337-449D-A27A-F9450E3348B5}"/>
              </a:ext>
            </a:extLst>
          </p:cNvPr>
          <p:cNvGrpSpPr/>
          <p:nvPr/>
        </p:nvGrpSpPr>
        <p:grpSpPr>
          <a:xfrm>
            <a:off x="6297807" y="1710816"/>
            <a:ext cx="5894193" cy="3484827"/>
            <a:chOff x="-262028" y="1539286"/>
            <a:chExt cx="6432698" cy="37961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D2DCB9-F76C-4D40-BADC-1F52940AE023}"/>
                </a:ext>
              </a:extLst>
            </p:cNvPr>
            <p:cNvGrpSpPr/>
            <p:nvPr/>
          </p:nvGrpSpPr>
          <p:grpSpPr>
            <a:xfrm>
              <a:off x="-262028" y="1539286"/>
              <a:ext cx="6432698" cy="3796168"/>
              <a:chOff x="-223283" y="1594404"/>
              <a:chExt cx="6432698" cy="37961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E146E95-A2BF-4F12-8563-FFA3BB80B0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23283" y="1594404"/>
                <a:ext cx="6432698" cy="37961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54BA507-F821-4609-B4EF-D32DBDD69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4400" y="2089092"/>
                <a:ext cx="4157330" cy="26104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34B2E5-5B5E-4DC6-8CD2-AA2F2BCEF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55" y="2058687"/>
              <a:ext cx="4157330" cy="25857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344C285B-32AE-4B23-9947-80866EE7C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8" y="1710816"/>
            <a:ext cx="738715" cy="73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35" y="347324"/>
            <a:ext cx="10148384" cy="568333"/>
          </a:xfrm>
        </p:spPr>
        <p:txBody>
          <a:bodyPr/>
          <a:lstStyle/>
          <a:p>
            <a:r>
              <a:rPr lang="en-US" dirty="0"/>
              <a:t>Learning Center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28B0-867A-4C85-8DD6-714FF286AE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181" y="1911319"/>
            <a:ext cx="5406044" cy="5382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Learning Center offers a robust array of articles, tools, and </a:t>
            </a:r>
            <a:r>
              <a:rPr lang="en-US" b="1" dirty="0">
                <a:solidFill>
                  <a:schemeClr val="accent1"/>
                </a:solidFill>
              </a:rPr>
              <a:t>resources including</a:t>
            </a:r>
            <a:r>
              <a:rPr lang="en-US" dirty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5EE6C29-EFC1-4EA0-951E-824882986CC2}"/>
              </a:ext>
            </a:extLst>
          </p:cNvPr>
          <p:cNvSpPr txBox="1">
            <a:spLocks/>
          </p:cNvSpPr>
          <p:nvPr/>
        </p:nvSpPr>
        <p:spPr>
          <a:xfrm>
            <a:off x="-105879" y="2680536"/>
            <a:ext cx="7507706" cy="2646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Savings</a:t>
            </a:r>
            <a:r>
              <a:rPr lang="en-US" sz="1800" dirty="0">
                <a:solidFill>
                  <a:schemeClr val="tx2"/>
                </a:solidFill>
                <a:latin typeface="Arial" panose="020B060402020202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calculators, videos and popular forms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Guidance to help compare products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Employer walkthrough of open-enrollment communication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Tips for submitting claims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Help using and managing your account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 implication information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get reimbursed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E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FAQs</a:t>
            </a:r>
          </a:p>
          <a:p>
            <a:pPr marR="0" lvl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FFCE07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9FA995-C16C-452C-82A6-B991EB8D3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88" y="137565"/>
            <a:ext cx="989847" cy="9898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7D20F4-DE43-47A9-83EE-C0C6B2A0D246}"/>
              </a:ext>
            </a:extLst>
          </p:cNvPr>
          <p:cNvGrpSpPr/>
          <p:nvPr/>
        </p:nvGrpSpPr>
        <p:grpSpPr>
          <a:xfrm>
            <a:off x="8874360" y="3717944"/>
            <a:ext cx="3386308" cy="3386308"/>
            <a:chOff x="4754393" y="3844944"/>
            <a:chExt cx="3386308" cy="3386308"/>
          </a:xfrm>
        </p:grpSpPr>
        <p:pic>
          <p:nvPicPr>
            <p:cNvPr id="18" name="Picture 1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E57B96E-C46B-4396-BF49-433EC3B9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4393" y="3844944"/>
              <a:ext cx="3386308" cy="3386308"/>
            </a:xfrm>
            <a:prstGeom prst="rect">
              <a:avLst/>
            </a:prstGeom>
          </p:spPr>
        </p:pic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FF113544-B1B5-400E-BB5C-C44A6985256E}"/>
                </a:ext>
              </a:extLst>
            </p:cNvPr>
            <p:cNvSpPr txBox="1">
              <a:spLocks/>
            </p:cNvSpPr>
            <p:nvPr/>
          </p:nvSpPr>
          <p:spPr>
            <a:xfrm>
              <a:off x="5460912" y="5065049"/>
              <a:ext cx="1549488" cy="11438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marR="0" indent="-457200" algn="l" defTabSz="914400" rtl="0" eaLnBrk="1" fontAlgn="auto" latinLnBrk="0" hangingPunct="1">
                <a:lnSpc>
                  <a:spcPts val="2640"/>
                </a:lnSpc>
                <a:spcBef>
                  <a:spcPts val="10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6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sz="1500" dirty="0"/>
                <a:t>Designed to help you understand and </a:t>
              </a:r>
              <a:r>
                <a:rPr lang="en-US" sz="1500" b="1" dirty="0">
                  <a:solidFill>
                    <a:schemeClr val="accent1"/>
                  </a:solidFill>
                </a:rPr>
                <a:t>maximize</a:t>
              </a:r>
              <a:r>
                <a:rPr lang="en-US" sz="1500" dirty="0"/>
                <a:t> your health savings accounts</a:t>
              </a:r>
            </a:p>
            <a:p>
              <a:pPr marL="285750" indent="-285750" algn="ctr"/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655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02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Let’s get started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Our expert service team is ready to help.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52" y="3270417"/>
            <a:ext cx="887522" cy="887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18" y="3270417"/>
            <a:ext cx="925032" cy="925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3403" y="4144795"/>
            <a:ext cx="3831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a typeface="ＭＳ Ｐゴシック" pitchFamily="-105" charset="-128"/>
                <a:cs typeface="Arial Narrow" pitchFamily="34" charset="0"/>
              </a:rPr>
              <a:t>hellofurther.com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9778E-3F6B-4D65-9B65-C1DA2B1D1577}"/>
              </a:ext>
            </a:extLst>
          </p:cNvPr>
          <p:cNvSpPr/>
          <p:nvPr/>
        </p:nvSpPr>
        <p:spPr>
          <a:xfrm>
            <a:off x="2124103" y="4168884"/>
            <a:ext cx="383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2200" dirty="0">
                <a:solidFill>
                  <a:schemeClr val="bg1"/>
                </a:solidFill>
              </a:rPr>
              <a:t>800-859-2144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M-F 7 AM - 8 pm CST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4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3F26E8-19DC-4EE2-854F-3C61F17BD7D0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2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7DBBA-ADB0-4CEB-A7C2-1C690AAF1F83}"/>
              </a:ext>
            </a:extLst>
          </p:cNvPr>
          <p:cNvSpPr/>
          <p:nvPr/>
        </p:nvSpPr>
        <p:spPr>
          <a:xfrm>
            <a:off x="7563677" y="3245005"/>
            <a:ext cx="4618531" cy="2834640"/>
          </a:xfrm>
          <a:prstGeom prst="rect">
            <a:avLst/>
          </a:prstGeom>
          <a:solidFill>
            <a:srgbClr val="FFCC0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056CB-F493-4B48-99CD-A9B9073E34D7}"/>
              </a:ext>
            </a:extLst>
          </p:cNvPr>
          <p:cNvSpPr/>
          <p:nvPr/>
        </p:nvSpPr>
        <p:spPr>
          <a:xfrm>
            <a:off x="0" y="3245005"/>
            <a:ext cx="7563677" cy="28602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8865-E838-4DF3-9FC9-C71195AE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476011"/>
            <a:ext cx="10846904" cy="2488041"/>
          </a:xfrm>
        </p:spPr>
        <p:txBody>
          <a:bodyPr/>
          <a:lstStyle/>
          <a:p>
            <a:pPr algn="l">
              <a:lnSpc>
                <a:spcPts val="5500"/>
              </a:lnSpc>
            </a:pPr>
            <a:r>
              <a:rPr lang="en-US" sz="5400" b="0" dirty="0">
                <a:solidFill>
                  <a:schemeClr val="accent1"/>
                </a:solidFill>
              </a:rPr>
              <a:t>VEBA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2E79E87-330D-4848-B154-2E04596B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" y="1639750"/>
            <a:ext cx="835767" cy="815215"/>
          </a:xfrm>
          <a:prstGeom prst="rect">
            <a:avLst/>
          </a:prstGeom>
        </p:spPr>
      </p:pic>
      <p:pic>
        <p:nvPicPr>
          <p:cNvPr id="4" name="Picture 3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8DA00642-AC0A-4118-8D0E-5BA4DD1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182" y="-880947"/>
            <a:ext cx="3677478" cy="3677478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292FCB76-615E-BB40-9C57-9E843472E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900" y="4902199"/>
            <a:ext cx="6642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A11F5C-84FB-F84B-B22C-3E4D2E8F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547"/>
            <a:ext cx="121711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56" y="725176"/>
            <a:ext cx="12192000" cy="76919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CC01"/>
                </a:solidFill>
              </a:rPr>
              <a:t>Your Voluntary Employee Beneficiary </a:t>
            </a:r>
            <a:br>
              <a:rPr lang="en-US" dirty="0">
                <a:solidFill>
                  <a:srgbClr val="FFCC01"/>
                </a:solidFill>
              </a:rPr>
            </a:br>
            <a:r>
              <a:rPr lang="en-US" dirty="0">
                <a:solidFill>
                  <a:srgbClr val="FFCC01"/>
                </a:solidFill>
              </a:rPr>
              <a:t>Association (VEBA) account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6549C-494E-41DA-81FE-A8DA1BA5F5B0}"/>
              </a:ext>
            </a:extLst>
          </p:cNvPr>
          <p:cNvGrpSpPr/>
          <p:nvPr/>
        </p:nvGrpSpPr>
        <p:grpSpPr>
          <a:xfrm>
            <a:off x="272846" y="2292266"/>
            <a:ext cx="1975089" cy="1880283"/>
            <a:chOff x="272846" y="2292266"/>
            <a:chExt cx="1975089" cy="1880283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005E1C2A-10E1-48C1-975D-AC787B2E70F4}"/>
                </a:ext>
              </a:extLst>
            </p:cNvPr>
            <p:cNvSpPr txBox="1">
              <a:spLocks/>
            </p:cNvSpPr>
            <p:nvPr/>
          </p:nvSpPr>
          <p:spPr>
            <a:xfrm>
              <a:off x="272846" y="3705824"/>
              <a:ext cx="1975089" cy="4667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1400" b="1" dirty="0">
                  <a:solidFill>
                    <a:srgbClr val="FFCD06"/>
                  </a:solidFill>
                </a:rPr>
                <a:t>A </a:t>
              </a:r>
              <a:r>
                <a:rPr lang="en-US" sz="1600" b="1" dirty="0">
                  <a:solidFill>
                    <a:srgbClr val="FFCC01"/>
                  </a:solidFill>
                </a:rPr>
                <a:t>health care expense </a:t>
              </a:r>
              <a:r>
                <a:rPr lang="en-US" sz="1400" dirty="0"/>
                <a:t>management account that you own</a:t>
              </a:r>
            </a:p>
            <a:p>
              <a:endParaRPr lang="en-US" dirty="0"/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018C8402-A43A-7548-A795-A2B27FDDB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683" y="2292266"/>
              <a:ext cx="942198" cy="942198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E59D94-FFB8-8C42-AB2F-A48B7CD2993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9" y="3574473"/>
              <a:ext cx="1820986" cy="0"/>
            </a:xfrm>
            <a:prstGeom prst="line">
              <a:avLst/>
            </a:prstGeom>
            <a:ln w="127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EC8763-7FB6-41B8-9149-BACDB2A77AF2}"/>
              </a:ext>
            </a:extLst>
          </p:cNvPr>
          <p:cNvGrpSpPr/>
          <p:nvPr/>
        </p:nvGrpSpPr>
        <p:grpSpPr>
          <a:xfrm>
            <a:off x="2633436" y="2262530"/>
            <a:ext cx="1975089" cy="1910019"/>
            <a:chOff x="2169301" y="2262530"/>
            <a:chExt cx="1975089" cy="1910019"/>
          </a:xfrm>
        </p:grpSpPr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ECB07831-3D05-3244-B2BD-1F7E2972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881" y="2262530"/>
              <a:ext cx="1001670" cy="100167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BDB70B-089A-254C-9A8D-EA26E00E5F91}"/>
                </a:ext>
              </a:extLst>
            </p:cNvPr>
            <p:cNvCxnSpPr>
              <a:cxnSpLocks/>
            </p:cNvCxnSpPr>
            <p:nvPr/>
          </p:nvCxnSpPr>
          <p:spPr>
            <a:xfrm>
              <a:off x="2302268" y="3574473"/>
              <a:ext cx="1820986" cy="0"/>
            </a:xfrm>
            <a:prstGeom prst="line">
              <a:avLst/>
            </a:prstGeom>
            <a:ln w="127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 Placeholder 2">
              <a:extLst>
                <a:ext uri="{FF2B5EF4-FFF2-40B4-BE49-F238E27FC236}">
                  <a16:creationId xmlns:a16="http://schemas.microsoft.com/office/drawing/2014/main" id="{C94E0B03-29ED-6F40-916F-8A2600DF78CB}"/>
                </a:ext>
              </a:extLst>
            </p:cNvPr>
            <p:cNvSpPr txBox="1">
              <a:spLocks/>
            </p:cNvSpPr>
            <p:nvPr/>
          </p:nvSpPr>
          <p:spPr>
            <a:xfrm>
              <a:off x="2169301" y="3705824"/>
              <a:ext cx="1975089" cy="4667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1400" dirty="0"/>
                <a:t>Open and funded, </a:t>
              </a:r>
              <a:r>
                <a:rPr lang="en-US" sz="1600" b="1" dirty="0">
                  <a:solidFill>
                    <a:srgbClr val="FFCC01"/>
                  </a:solidFill>
                </a:rPr>
                <a:t>tax-free </a:t>
              </a:r>
              <a:r>
                <a:rPr lang="en-US" sz="1400" dirty="0"/>
                <a:t>by your employer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593EA-A4BA-48E6-9195-6087AD2FE3BB}"/>
              </a:ext>
            </a:extLst>
          </p:cNvPr>
          <p:cNvGrpSpPr/>
          <p:nvPr/>
        </p:nvGrpSpPr>
        <p:grpSpPr>
          <a:xfrm>
            <a:off x="4994026" y="2252681"/>
            <a:ext cx="1975089" cy="2931967"/>
            <a:chOff x="4165246" y="2252681"/>
            <a:chExt cx="1975089" cy="2931967"/>
          </a:xfrm>
        </p:grpSpPr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2EFB9FF2-0E1F-3342-B6A3-55AD5341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6551" y="2252681"/>
              <a:ext cx="1021368" cy="1021368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670FD5-934D-E044-BA71-BE906FB90F3F}"/>
                </a:ext>
              </a:extLst>
            </p:cNvPr>
            <p:cNvCxnSpPr>
              <a:cxnSpLocks/>
            </p:cNvCxnSpPr>
            <p:nvPr/>
          </p:nvCxnSpPr>
          <p:spPr>
            <a:xfrm>
              <a:off x="4209247" y="3574473"/>
              <a:ext cx="1820986" cy="0"/>
            </a:xfrm>
            <a:prstGeom prst="line">
              <a:avLst/>
            </a:prstGeom>
            <a:ln w="127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9FEAA571-4B01-E04A-BA4A-B5C773FC257D}"/>
                </a:ext>
              </a:extLst>
            </p:cNvPr>
            <p:cNvSpPr txBox="1">
              <a:spLocks/>
            </p:cNvSpPr>
            <p:nvPr/>
          </p:nvSpPr>
          <p:spPr>
            <a:xfrm>
              <a:off x="4165246" y="3705824"/>
              <a:ext cx="1975089" cy="14788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1600" b="1" dirty="0">
                  <a:solidFill>
                    <a:srgbClr val="FFCD06"/>
                  </a:solidFill>
                </a:rPr>
                <a:t>You pay no taxes </a:t>
              </a:r>
              <a:r>
                <a:rPr lang="en-US" sz="1400" dirty="0"/>
                <a:t>on interest earned or on funds you take out to pay for qualified medical expenses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BFCBDC-3215-437B-B8B4-824A2B1154F0}"/>
              </a:ext>
            </a:extLst>
          </p:cNvPr>
          <p:cNvGrpSpPr/>
          <p:nvPr/>
        </p:nvGrpSpPr>
        <p:grpSpPr>
          <a:xfrm>
            <a:off x="7183223" y="2262530"/>
            <a:ext cx="2253006" cy="2922118"/>
            <a:chOff x="5934485" y="2262530"/>
            <a:chExt cx="2253006" cy="2922118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FF9CD686-FF9E-2145-BD51-1E4462281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919" y="2262530"/>
              <a:ext cx="1001670" cy="1001670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8FB0B7-FA97-8F4C-983C-78C9EB1526D5}"/>
                </a:ext>
              </a:extLst>
            </p:cNvPr>
            <p:cNvCxnSpPr>
              <a:cxnSpLocks/>
            </p:cNvCxnSpPr>
            <p:nvPr/>
          </p:nvCxnSpPr>
          <p:spPr>
            <a:xfrm>
              <a:off x="6116226" y="3574473"/>
              <a:ext cx="1820986" cy="0"/>
            </a:xfrm>
            <a:prstGeom prst="line">
              <a:avLst/>
            </a:prstGeom>
            <a:ln w="127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C670392C-718A-0B49-B219-19BDD568C9E2}"/>
                </a:ext>
              </a:extLst>
            </p:cNvPr>
            <p:cNvSpPr txBox="1">
              <a:spLocks/>
            </p:cNvSpPr>
            <p:nvPr/>
          </p:nvSpPr>
          <p:spPr>
            <a:xfrm>
              <a:off x="5934485" y="3705823"/>
              <a:ext cx="2253006" cy="14788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1400" dirty="0"/>
                <a:t>No </a:t>
              </a:r>
              <a:r>
                <a:rPr lang="en-US" sz="1600" b="1" dirty="0">
                  <a:solidFill>
                    <a:srgbClr val="FFCD06"/>
                  </a:solidFill>
                </a:rPr>
                <a:t>“use it or lose it” </a:t>
              </a:r>
              <a:r>
                <a:rPr lang="en-US" sz="1600" dirty="0"/>
                <a:t>rule – </a:t>
              </a:r>
              <a:r>
                <a:rPr lang="en-US" sz="1400" dirty="0"/>
                <a:t>unused money </a:t>
              </a:r>
              <a:br>
                <a:rPr lang="en-US" sz="1400" dirty="0"/>
              </a:br>
              <a:r>
                <a:rPr lang="en-US" sz="1400" b="1" dirty="0">
                  <a:solidFill>
                    <a:srgbClr val="FFCC01"/>
                  </a:solidFill>
                </a:rPr>
                <a:t>rolls over </a:t>
              </a:r>
              <a:r>
                <a:rPr lang="en-US" sz="1400" dirty="0"/>
                <a:t>and continues to accumulate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77D38B0-454C-4CA9-838C-191674B8F1E2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3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5A31AC5A-B65A-43D1-9178-F688292952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6557"/>
            <a:ext cx="12171144" cy="14788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1BB6F4-DDDC-4E67-9403-7C182E001F29}"/>
              </a:ext>
            </a:extLst>
          </p:cNvPr>
          <p:cNvGrpSpPr/>
          <p:nvPr/>
        </p:nvGrpSpPr>
        <p:grpSpPr>
          <a:xfrm>
            <a:off x="9715204" y="2326395"/>
            <a:ext cx="2077728" cy="3131725"/>
            <a:chOff x="7988004" y="2326395"/>
            <a:chExt cx="2077728" cy="3131725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911D49F1-2E00-D949-8B3B-B040B1214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7589" y="2326395"/>
              <a:ext cx="873940" cy="87394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670E67-62D5-4849-BD83-317E2BE5F3DB}"/>
                </a:ext>
              </a:extLst>
            </p:cNvPr>
            <p:cNvCxnSpPr>
              <a:cxnSpLocks/>
            </p:cNvCxnSpPr>
            <p:nvPr/>
          </p:nvCxnSpPr>
          <p:spPr>
            <a:xfrm>
              <a:off x="8023205" y="3574473"/>
              <a:ext cx="1820986" cy="0"/>
            </a:xfrm>
            <a:prstGeom prst="line">
              <a:avLst/>
            </a:prstGeom>
            <a:ln w="127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DD12572C-F9F8-074F-BB39-0C6F401DC2CE}"/>
                </a:ext>
              </a:extLst>
            </p:cNvPr>
            <p:cNvSpPr txBox="1">
              <a:spLocks/>
            </p:cNvSpPr>
            <p:nvPr/>
          </p:nvSpPr>
          <p:spPr>
            <a:xfrm>
              <a:off x="7988004" y="3705824"/>
              <a:ext cx="2077728" cy="1752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en-US" sz="1400" dirty="0"/>
                <a:t>Pay medical expenses </a:t>
              </a:r>
              <a:br>
                <a:rPr lang="en-US" sz="1400" dirty="0"/>
              </a:br>
              <a:r>
                <a:rPr lang="en-US" sz="1600" b="1" dirty="0">
                  <a:solidFill>
                    <a:srgbClr val="FFCC01"/>
                  </a:solidFill>
                </a:rPr>
                <a:t>now or in the future </a:t>
              </a:r>
              <a:r>
                <a:rPr lang="en-US" sz="1400" dirty="0"/>
                <a:t>and health insurance premiums when you retire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27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DF3CAD-EDC0-644C-B256-B99459C3CDAF}"/>
              </a:ext>
            </a:extLst>
          </p:cNvPr>
          <p:cNvCxnSpPr>
            <a:cxnSpLocks/>
          </p:cNvCxnSpPr>
          <p:nvPr/>
        </p:nvCxnSpPr>
        <p:spPr>
          <a:xfrm flipV="1">
            <a:off x="43362" y="1987167"/>
            <a:ext cx="12148640" cy="1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7F913E-D0C2-324E-B8BB-4E16CFB6E946}"/>
              </a:ext>
            </a:extLst>
          </p:cNvPr>
          <p:cNvCxnSpPr>
            <a:cxnSpLocks/>
          </p:cNvCxnSpPr>
          <p:nvPr/>
        </p:nvCxnSpPr>
        <p:spPr>
          <a:xfrm flipV="1">
            <a:off x="-17031" y="3972820"/>
            <a:ext cx="12148640" cy="1"/>
          </a:xfrm>
          <a:prstGeom prst="line">
            <a:avLst/>
          </a:prstGeom>
          <a:ln w="44450" cap="rnd" cmpd="sng">
            <a:solidFill>
              <a:srgbClr val="B2B1B1"/>
            </a:solidFill>
            <a:prstDash val="sysDot"/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794BD-2266-4F41-A718-30DC42AB197F}"/>
              </a:ext>
            </a:extLst>
          </p:cNvPr>
          <p:cNvGrpSpPr/>
          <p:nvPr/>
        </p:nvGrpSpPr>
        <p:grpSpPr>
          <a:xfrm>
            <a:off x="-1" y="-11723"/>
            <a:ext cx="12192001" cy="1876737"/>
            <a:chOff x="-1" y="-11723"/>
            <a:chExt cx="12192001" cy="187673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AE406D6-3660-5243-9DED-3B75C7FC0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1723"/>
              <a:ext cx="12192001" cy="18767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2C7420-74AD-A14A-9764-544C2AF57411}"/>
                </a:ext>
              </a:extLst>
            </p:cNvPr>
            <p:cNvSpPr/>
            <p:nvPr/>
          </p:nvSpPr>
          <p:spPr>
            <a:xfrm>
              <a:off x="1955410" y="858867"/>
              <a:ext cx="3953022" cy="519707"/>
            </a:xfrm>
            <a:prstGeom prst="rect">
              <a:avLst/>
            </a:prstGeom>
            <a:solidFill>
              <a:srgbClr val="33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410" y="687471"/>
            <a:ext cx="5401354" cy="769194"/>
          </a:xfrm>
        </p:spPr>
        <p:txBody>
          <a:bodyPr/>
          <a:lstStyle/>
          <a:p>
            <a:r>
              <a:rPr lang="en-US" sz="3400" dirty="0">
                <a:solidFill>
                  <a:srgbClr val="FFCC01"/>
                </a:solidFill>
              </a:rPr>
              <a:t>How your VEBA 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9979" y="2320254"/>
            <a:ext cx="2070862" cy="1331904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Works</a:t>
            </a:r>
            <a:br>
              <a:rPr lang="en-US" sz="1800" b="1" dirty="0"/>
            </a:br>
            <a:r>
              <a:rPr lang="en-US" sz="1400" dirty="0"/>
              <a:t>with any employer-sponsored medical health plan</a:t>
            </a: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ED2291-3072-4447-B604-B8743729B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015" y="1568106"/>
            <a:ext cx="839566" cy="88236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7898E1C-1D2D-8F4B-9C04-B4CD367CE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642" y="1576497"/>
            <a:ext cx="873483" cy="862421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B73D94E-9750-0B40-86D7-2343554F47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186" y="1549338"/>
            <a:ext cx="852224" cy="862422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4029BEC-3E81-7249-84D4-4DB03726CE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472" y="1545458"/>
            <a:ext cx="853070" cy="855729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A859188-0789-4E47-A3C5-A26FDBF043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264" y="3501188"/>
            <a:ext cx="853067" cy="91653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F76DB1-080F-034D-9705-AD7FF979C1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87" y="3572549"/>
            <a:ext cx="835389" cy="835389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DFB4E0B-0C7A-2049-91F1-F092036785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922" y="3572549"/>
            <a:ext cx="835389" cy="83538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D1C59F3-CDA8-BB4E-B7CB-7B70859B4B7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60" y="3529827"/>
            <a:ext cx="859258" cy="859258"/>
          </a:xfrm>
          <a:prstGeom prst="rect">
            <a:avLst/>
          </a:prstGeom>
        </p:spPr>
      </p:pic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6CDF924-9816-294A-8467-29DFBB8563A7}"/>
              </a:ext>
            </a:extLst>
          </p:cNvPr>
          <p:cNvSpPr txBox="1">
            <a:spLocks/>
          </p:cNvSpPr>
          <p:nvPr/>
        </p:nvSpPr>
        <p:spPr>
          <a:xfrm>
            <a:off x="3611461" y="2320254"/>
            <a:ext cx="2289718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Your employer</a:t>
            </a:r>
            <a:br>
              <a:rPr lang="en-US" sz="1800" b="1" dirty="0"/>
            </a:br>
            <a:r>
              <a:rPr lang="en-US" sz="1400" dirty="0"/>
              <a:t>funds the account; </a:t>
            </a:r>
            <a:br>
              <a:rPr lang="en-US" sz="1400" dirty="0"/>
            </a:br>
            <a:r>
              <a:rPr lang="en-US" sz="1400" dirty="0"/>
              <a:t>the money belongs to you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057849C-C0A0-124A-BB25-7252540CFD8E}"/>
              </a:ext>
            </a:extLst>
          </p:cNvPr>
          <p:cNvSpPr txBox="1">
            <a:spLocks/>
          </p:cNvSpPr>
          <p:nvPr/>
        </p:nvSpPr>
        <p:spPr>
          <a:xfrm>
            <a:off x="6529187" y="2320254"/>
            <a:ext cx="2070862" cy="133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No taxes</a:t>
            </a:r>
            <a:br>
              <a:rPr lang="en-US" sz="1800" b="1" dirty="0"/>
            </a:br>
            <a:r>
              <a:rPr lang="en-US" sz="1400" dirty="0"/>
              <a:t>on money going in, interest earned or on qualified withdrawals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E8A57053-81BF-3E4B-8B96-9BDE8AD9F7FA}"/>
              </a:ext>
            </a:extLst>
          </p:cNvPr>
          <p:cNvSpPr txBox="1">
            <a:spLocks/>
          </p:cNvSpPr>
          <p:nvPr/>
        </p:nvSpPr>
        <p:spPr>
          <a:xfrm>
            <a:off x="9273868" y="2320254"/>
            <a:ext cx="2245686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Unused money</a:t>
            </a:r>
            <a:br>
              <a:rPr lang="en-US" sz="1800" b="1" dirty="0"/>
            </a:br>
            <a:r>
              <a:rPr lang="en-US" sz="1400" dirty="0"/>
              <a:t>rolls over to save for future medical expenses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02013D9-D4D7-034B-9EF4-1C7DA904FABD}"/>
              </a:ext>
            </a:extLst>
          </p:cNvPr>
          <p:cNvSpPr txBox="1">
            <a:spLocks/>
          </p:cNvSpPr>
          <p:nvPr/>
        </p:nvSpPr>
        <p:spPr>
          <a:xfrm>
            <a:off x="874392" y="4318432"/>
            <a:ext cx="2070862" cy="127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Convenient       </a:t>
            </a:r>
            <a:r>
              <a:rPr lang="en-US" sz="1400" dirty="0"/>
              <a:t>Further debit card to pay providers for eligible expenses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E45DA91-CFC9-534B-ABE5-CE73841A7496}"/>
              </a:ext>
            </a:extLst>
          </p:cNvPr>
          <p:cNvSpPr txBox="1">
            <a:spLocks/>
          </p:cNvSpPr>
          <p:nvPr/>
        </p:nvSpPr>
        <p:spPr>
          <a:xfrm>
            <a:off x="3724583" y="4318433"/>
            <a:ext cx="2070862" cy="54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Use it                  </a:t>
            </a:r>
            <a:r>
              <a:rPr lang="en-US" sz="1400" dirty="0"/>
              <a:t>to pay for: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02178120-5A6F-4D4D-A1E1-333CABBDF2EA}"/>
              </a:ext>
            </a:extLst>
          </p:cNvPr>
          <p:cNvSpPr txBox="1">
            <a:spLocks/>
          </p:cNvSpPr>
          <p:nvPr/>
        </p:nvSpPr>
        <p:spPr>
          <a:xfrm>
            <a:off x="6529187" y="4318432"/>
            <a:ext cx="2070862" cy="1133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Pair with            </a:t>
            </a:r>
            <a:r>
              <a:rPr lang="en-US" sz="1400" dirty="0"/>
              <a:t>an HSA</a:t>
            </a:r>
            <a:r>
              <a:rPr lang="en-US" sz="1400" baseline="30000" dirty="0"/>
              <a:t>1</a:t>
            </a:r>
            <a:r>
              <a:rPr lang="en-US" sz="1400" dirty="0"/>
              <a:t> or an FSA for added flexibility and increased savings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DC85ACB5-C105-EE40-9782-E8075BE9D614}"/>
              </a:ext>
            </a:extLst>
          </p:cNvPr>
          <p:cNvSpPr txBox="1">
            <a:spLocks/>
          </p:cNvSpPr>
          <p:nvPr/>
        </p:nvSpPr>
        <p:spPr>
          <a:xfrm>
            <a:off x="9464509" y="4318433"/>
            <a:ext cx="1844114" cy="66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800" b="1" dirty="0"/>
              <a:t>Mutual Fund    </a:t>
            </a:r>
            <a:r>
              <a:rPr lang="en-US" sz="1400" b="1" dirty="0"/>
              <a:t>i</a:t>
            </a:r>
            <a:r>
              <a:rPr lang="en-US" sz="1400" dirty="0"/>
              <a:t>nvestment options are available</a:t>
            </a:r>
            <a:r>
              <a:rPr lang="en-US" sz="1400" baseline="30000" dirty="0"/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0DE7F9-D873-6B41-AEA8-B75C37A96976}"/>
              </a:ext>
            </a:extLst>
          </p:cNvPr>
          <p:cNvSpPr/>
          <p:nvPr/>
        </p:nvSpPr>
        <p:spPr>
          <a:xfrm>
            <a:off x="4633852" y="6332682"/>
            <a:ext cx="7913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>
                <a:latin typeface="+mj-lt"/>
                <a:cs typeface="Arial" panose="020B0604020202020204" pitchFamily="34" charset="0"/>
              </a:rPr>
              <a:t>1 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VEBA dollars will be limited toward eligible dental and vision expenses until individuals meet their medical health plan deductibles. </a:t>
            </a:r>
            <a:br>
              <a:rPr lang="en-US" sz="800" dirty="0">
                <a:latin typeface="+mj-lt"/>
                <a:cs typeface="Arial" panose="020B0604020202020204" pitchFamily="34" charset="0"/>
              </a:rPr>
            </a:br>
            <a:r>
              <a:rPr lang="en-US" sz="800" baseline="30000" dirty="0">
                <a:latin typeface="+mj-lt"/>
                <a:cs typeface="Arial" panose="020B0604020202020204" pitchFamily="34" charset="0"/>
              </a:rPr>
              <a:t>2 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Once your B</a:t>
            </a:r>
            <a:r>
              <a:rPr lang="en-US" sz="8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ase Balance exceeds $1,000 you can open a Basic Investment Account and invest in more than 30 mutual funds with Charles Schwab.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AB427BF-A052-49E4-A045-4E03EA427650}"/>
              </a:ext>
            </a:extLst>
          </p:cNvPr>
          <p:cNvSpPr txBox="1">
            <a:spLocks/>
          </p:cNvSpPr>
          <p:nvPr/>
        </p:nvSpPr>
        <p:spPr>
          <a:xfrm>
            <a:off x="3559483" y="4891569"/>
            <a:ext cx="2828617" cy="1128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Qualified health care expenses            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Health insurance premiums like COBRA or Medicare                 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400" dirty="0"/>
              <a:t>Some long-term care premiums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C611408-3D54-422B-B566-B2E47D022F3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101" y="4811428"/>
            <a:ext cx="414282" cy="414282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26231939-58E2-4A2C-B936-6F955A46584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101" y="5113479"/>
            <a:ext cx="414282" cy="414282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D8E5D103-3011-4D33-8050-C4F1EE11B26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101" y="5611528"/>
            <a:ext cx="414282" cy="4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4228EE9-C1C2-42CE-A7D9-AC90C86EDF21}"/>
              </a:ext>
            </a:extLst>
          </p:cNvPr>
          <p:cNvSpPr txBox="1"/>
          <p:nvPr/>
        </p:nvSpPr>
        <p:spPr>
          <a:xfrm>
            <a:off x="2358188" y="5022111"/>
            <a:ext cx="4504624" cy="80021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Co-payments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Co-insurance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Prescription drugs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Dental care expenses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Vision care expenses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8A2A881-C1A8-445D-8EBE-F3E26542B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397" y="-449179"/>
            <a:ext cx="3219094" cy="32190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3167" y="861461"/>
            <a:ext cx="4909645" cy="102509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chemeClr val="tx1"/>
                </a:solidFill>
              </a:rPr>
              <a:t>You can use a VEBA to pay for: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58188" y="2050180"/>
            <a:ext cx="4504623" cy="326403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b="1" spc="-5" dirty="0">
                <a:solidFill>
                  <a:schemeClr val="tx1"/>
                </a:solidFill>
                <a:cs typeface="Arial" panose="020B0604020202020204" pitchFamily="34" charset="0"/>
              </a:rPr>
              <a:t>NEW! </a:t>
            </a: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Over-the-counter supplies, medications, and some feminine hygiene products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Out-of-pocket expenses until you reach your deductible 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Health insurance premiums like COBRA during a job transition or Medicare in retirement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Other medical expenses and insurance premiums during retirement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Premiums for some long-term care insurance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400" spc="-5" dirty="0">
                <a:solidFill>
                  <a:schemeClr val="tx1"/>
                </a:solidFill>
                <a:cs typeface="Arial" panose="020B0604020202020204" pitchFamily="34" charset="0"/>
              </a:rPr>
              <a:t>Medical expenses not covered by your health plan, including: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sz="quarter" idx="14"/>
          </p:nvPr>
        </p:nvSpPr>
        <p:spPr>
          <a:xfrm>
            <a:off x="8542287" y="1424054"/>
            <a:ext cx="2396691" cy="282576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These you can’t pay for: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34268" y="2407855"/>
            <a:ext cx="3289432" cy="16053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400" dirty="0">
                <a:solidFill>
                  <a:schemeClr val="bg1"/>
                </a:solidFill>
              </a:rPr>
              <a:t>Current health insurance premiums while you’re employed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400" dirty="0">
                <a:solidFill>
                  <a:schemeClr val="bg1"/>
                </a:solidFill>
              </a:rPr>
              <a:t>Costs that aren’t considered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qualified medical expenses as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defined by the IRS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771BB29-40FA-4222-8C8D-C5E2CD0810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002052"/>
            <a:ext cx="462983" cy="462983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D5ADE05-7D82-48DD-9FA1-34EB226693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565316"/>
            <a:ext cx="462983" cy="46298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90B7F73-A10F-487A-836C-BA2ACEC33D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4070819"/>
            <a:ext cx="462983" cy="4629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7F9C5B-709D-4965-9CEC-BC60B8792BD6}"/>
              </a:ext>
            </a:extLst>
          </p:cNvPr>
          <p:cNvGrpSpPr/>
          <p:nvPr/>
        </p:nvGrpSpPr>
        <p:grpSpPr>
          <a:xfrm>
            <a:off x="226942" y="3577350"/>
            <a:ext cx="1564359" cy="1587508"/>
            <a:chOff x="226942" y="3577350"/>
            <a:chExt cx="1564359" cy="15875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A40E74-A045-4FE9-97F4-D56705821CA6}"/>
                </a:ext>
              </a:extLst>
            </p:cNvPr>
            <p:cNvSpPr/>
            <p:nvPr/>
          </p:nvSpPr>
          <p:spPr>
            <a:xfrm>
              <a:off x="380754" y="4252979"/>
              <a:ext cx="141054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Always save your receipts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to ensure proper validation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of expenses, as required by the IRS</a:t>
              </a:r>
              <a:r>
                <a:rPr lang="en-US" sz="1000" i="1" dirty="0">
                  <a:solidFill>
                    <a:srgbClr val="000000"/>
                  </a:solidFill>
                </a:rPr>
                <a:t>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6" name="Picture 25" descr="Text&#10;&#10;Description automatically generated">
              <a:extLst>
                <a:ext uri="{FF2B5EF4-FFF2-40B4-BE49-F238E27FC236}">
                  <a16:creationId xmlns:a16="http://schemas.microsoft.com/office/drawing/2014/main" id="{B75D67AE-249F-4A18-BE39-E096A17B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42" y="3577350"/>
              <a:ext cx="952500" cy="9525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20F5F6-F223-467D-A29E-D04FC211C671}"/>
                </a:ext>
              </a:extLst>
            </p:cNvPr>
            <p:cNvSpPr/>
            <p:nvPr/>
          </p:nvSpPr>
          <p:spPr>
            <a:xfrm>
              <a:off x="419255" y="5119139"/>
              <a:ext cx="1188164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11DC51D-51A4-4A8A-9AB7-C9ED4F65FD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767" y="1124118"/>
            <a:ext cx="1266524" cy="126652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C5B9D359-64C0-4F14-A4D2-95E5570630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22" y="2395973"/>
            <a:ext cx="466344" cy="46634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C17005A-9909-4F54-9ED7-7DEFE16DF2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22" y="2972165"/>
            <a:ext cx="466344" cy="46634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DCABDF9-2FFC-4A6E-9ED6-192166544A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2916866"/>
            <a:ext cx="462983" cy="46298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3C2DBBB-7E32-40AD-8517-B50835BF24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3494738"/>
            <a:ext cx="462983" cy="46298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5C8F929-6703-4457-BDE6-609783015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337" y="4435175"/>
            <a:ext cx="462983" cy="4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">
            <a:extLst>
              <a:ext uri="{FF2B5EF4-FFF2-40B4-BE49-F238E27FC236}">
                <a16:creationId xmlns:a16="http://schemas.microsoft.com/office/drawing/2014/main" id="{48FB99FE-57F2-544C-B581-EFD99209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pic>
        <p:nvPicPr>
          <p:cNvPr id="24" name="Picture 2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E1FD243-249E-4807-BD17-C4F137E0E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4" y="-1"/>
            <a:ext cx="4972304" cy="344842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042E98-B11D-4C2C-A78B-C5FB8AC86CD8}"/>
              </a:ext>
            </a:extLst>
          </p:cNvPr>
          <p:cNvSpPr/>
          <p:nvPr/>
        </p:nvSpPr>
        <p:spPr>
          <a:xfrm>
            <a:off x="9339204" y="729151"/>
            <a:ext cx="812801" cy="26342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46FA63-00C3-4005-B92E-564F510F6811}"/>
              </a:ext>
            </a:extLst>
          </p:cNvPr>
          <p:cNvSpPr/>
          <p:nvPr/>
        </p:nvSpPr>
        <p:spPr>
          <a:xfrm>
            <a:off x="10195547" y="729151"/>
            <a:ext cx="812801" cy="26342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2130391-4BA5-4B36-82EC-3B2E698A2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2857758"/>
            <a:ext cx="3898900" cy="4052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5133" y="4315702"/>
            <a:ext cx="3611049" cy="2239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GOALS: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Retire in five years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Preserve retirement accounts </a:t>
            </a:r>
            <a:br>
              <a:rPr lang="en-US" sz="1400" b="0" dirty="0">
                <a:solidFill>
                  <a:schemeClr val="tx2"/>
                </a:solidFill>
                <a:latin typeface="+mn-lt"/>
              </a:rPr>
            </a:br>
            <a:r>
              <a:rPr lang="en-US" sz="1400" b="0" dirty="0">
                <a:solidFill>
                  <a:schemeClr val="tx2"/>
                </a:solidFill>
                <a:latin typeface="+mn-lt"/>
              </a:rPr>
              <a:t>(401k and IRA) for travel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Plan for medical expenses not </a:t>
            </a:r>
            <a:br>
              <a:rPr lang="en-US" sz="1400" b="0" dirty="0">
                <a:solidFill>
                  <a:schemeClr val="tx2"/>
                </a:solidFill>
                <a:latin typeface="+mn-lt"/>
              </a:rPr>
            </a:br>
            <a:r>
              <a:rPr lang="en-US" sz="1400" b="0" dirty="0">
                <a:solidFill>
                  <a:schemeClr val="tx2"/>
                </a:solidFill>
                <a:latin typeface="+mn-lt"/>
              </a:rPr>
              <a:t>covered by Medicare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Pay for future health plan premiums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324598" y="6262925"/>
            <a:ext cx="5880101" cy="396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D06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15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59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0"/>
              </a:spcBef>
              <a:buClrTx/>
            </a:pPr>
            <a:r>
              <a:rPr lang="en-US" sz="800" baseline="30000" dirty="0">
                <a:solidFill>
                  <a:schemeClr val="bg1"/>
                </a:solidFill>
                <a:latin typeface="+mj-lt"/>
                <a:ea typeface="Calibri" charset="0"/>
                <a:cs typeface="Arial" panose="020B0604020202020204" pitchFamily="34" charset="0"/>
              </a:rPr>
              <a:t>1</a:t>
            </a:r>
            <a:r>
              <a:rPr lang="en-US" sz="800" dirty="0">
                <a:solidFill>
                  <a:schemeClr val="bg1"/>
                </a:solidFill>
                <a:latin typeface="+mj-lt"/>
                <a:ea typeface="Calibri" charset="0"/>
                <a:cs typeface="Arial" panose="020B0604020202020204" pitchFamily="34" charset="0"/>
              </a:rPr>
              <a:t>Does not include any interest or investment earnings that may be earned on balances.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Tx/>
            </a:pPr>
            <a:endParaRPr lang="en-US" sz="800" dirty="0">
              <a:solidFill>
                <a:schemeClr val="bg1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ClrTx/>
            </a:pPr>
            <a:r>
              <a:rPr lang="en-US" sz="800" i="1" dirty="0">
                <a:solidFill>
                  <a:schemeClr val="bg1"/>
                </a:solidFill>
                <a:latin typeface="+mj-lt"/>
                <a:ea typeface="Calibri" charset="0"/>
                <a:cs typeface="Arial" panose="020B0604020202020204" pitchFamily="34" charset="0"/>
              </a:rPr>
              <a:t>The Miller’s story is a hypothetical example for purposes of illustration only</a:t>
            </a:r>
            <a:endParaRPr lang="en-US" sz="800" i="1" dirty="0">
              <a:solidFill>
                <a:schemeClr val="bg1"/>
              </a:solidFill>
            </a:endParaRPr>
          </a:p>
        </p:txBody>
      </p:sp>
      <p:graphicFrame>
        <p:nvGraphicFramePr>
          <p:cNvPr id="33" name="Content Placeholder 4">
            <a:extLst>
              <a:ext uri="{FF2B5EF4-FFF2-40B4-BE49-F238E27FC236}">
                <a16:creationId xmlns:a16="http://schemas.microsoft.com/office/drawing/2014/main" id="{0FF8BA9F-F617-45AC-943B-2F0979124A53}"/>
              </a:ext>
            </a:extLst>
          </p:cNvPr>
          <p:cNvGraphicFramePr>
            <a:graphicFrameLocks/>
          </p:cNvGraphicFramePr>
          <p:nvPr/>
        </p:nvGraphicFramePr>
        <p:xfrm>
          <a:off x="6673646" y="1031640"/>
          <a:ext cx="4340515" cy="198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97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323332"/>
                        </a:solidFill>
                        <a:latin typeface="+mn-lt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Without a VEBA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With a VEBA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Employer annual VEBA contribution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latin typeface="+mn-lt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$900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Times New Roman" panose="02020603050405020304" pitchFamily="18" charset="0"/>
                        </a:rPr>
                        <a:t>Health care expenses for the year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$500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VEBA account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$500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Remaining balance carried forward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$400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Balance after five years¹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Arial Narrow" charset="0"/>
                          <a:cs typeface="Arial Narrow" charset="0"/>
                        </a:rPr>
                        <a:t>$2,000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627644"/>
                  </a:ext>
                </a:extLst>
              </a:tr>
            </a:tbl>
          </a:graphicData>
        </a:graphic>
      </p:graphicFrame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5E37C6E5-1FC7-4A32-BCA4-416051746A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4220" y="4053123"/>
            <a:ext cx="2110458" cy="15544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05AFB2-5E26-FD4A-97D9-787BC344A54A}"/>
              </a:ext>
            </a:extLst>
          </p:cNvPr>
          <p:cNvSpPr/>
          <p:nvPr/>
        </p:nvSpPr>
        <p:spPr>
          <a:xfrm>
            <a:off x="441878" y="6047030"/>
            <a:ext cx="3129992" cy="10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6C2243-4E4B-4601-9B0A-ECD0C4EE8DFA}"/>
              </a:ext>
            </a:extLst>
          </p:cNvPr>
          <p:cNvGrpSpPr/>
          <p:nvPr/>
        </p:nvGrpSpPr>
        <p:grpSpPr>
          <a:xfrm flipH="1">
            <a:off x="6349973" y="3938373"/>
            <a:ext cx="5412589" cy="142103"/>
            <a:chOff x="6384911" y="3938646"/>
            <a:chExt cx="4536510" cy="14210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8C83D3-56F9-4FD0-9E2F-F77B591F5098}"/>
                </a:ext>
              </a:extLst>
            </p:cNvPr>
            <p:cNvCxnSpPr>
              <a:cxnSpLocks/>
            </p:cNvCxnSpPr>
            <p:nvPr/>
          </p:nvCxnSpPr>
          <p:spPr>
            <a:xfrm>
              <a:off x="7747281" y="3938646"/>
              <a:ext cx="3174140" cy="0"/>
            </a:xfrm>
            <a:prstGeom prst="line">
              <a:avLst/>
            </a:prstGeom>
            <a:ln w="28575" cap="rnd" cmpd="sng">
              <a:solidFill>
                <a:srgbClr val="666666"/>
              </a:solidFill>
              <a:prstDash val="sysDot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907AD4-CF54-4A4A-B963-144F03501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4911" y="3938646"/>
              <a:ext cx="1040982" cy="2877"/>
            </a:xfrm>
            <a:prstGeom prst="line">
              <a:avLst/>
            </a:prstGeom>
            <a:ln w="28575" cap="rnd" cmpd="sng">
              <a:solidFill>
                <a:srgbClr val="666666"/>
              </a:solidFill>
              <a:prstDash val="sysDot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F7347E-7FDE-4DC6-9B30-581C65A3FBA7}"/>
                </a:ext>
              </a:extLst>
            </p:cNvPr>
            <p:cNvCxnSpPr>
              <a:cxnSpLocks/>
            </p:cNvCxnSpPr>
            <p:nvPr/>
          </p:nvCxnSpPr>
          <p:spPr>
            <a:xfrm>
              <a:off x="7425893" y="3941523"/>
              <a:ext cx="175076" cy="139226"/>
            </a:xfrm>
            <a:prstGeom prst="line">
              <a:avLst/>
            </a:prstGeom>
            <a:ln w="28575" cap="rnd" cmpd="sng">
              <a:solidFill>
                <a:srgbClr val="666666"/>
              </a:solidFill>
              <a:prstDash val="sysDot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0119F0-7EF2-41BB-A208-EC4A090156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2365" y="3940432"/>
              <a:ext cx="174916" cy="140317"/>
            </a:xfrm>
            <a:prstGeom prst="line">
              <a:avLst/>
            </a:prstGeom>
            <a:ln w="28575" cap="rnd" cmpd="sng">
              <a:solidFill>
                <a:srgbClr val="666666"/>
              </a:solidFill>
              <a:prstDash val="sysDot"/>
              <a:round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23853927-9732-49D4-992E-09126F6C23F9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6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68CF113-DF9F-4341-B602-78DAA3201118}"/>
              </a:ext>
            </a:extLst>
          </p:cNvPr>
          <p:cNvSpPr txBox="1">
            <a:spLocks/>
          </p:cNvSpPr>
          <p:nvPr/>
        </p:nvSpPr>
        <p:spPr>
          <a:xfrm>
            <a:off x="6681862" y="4053123"/>
            <a:ext cx="3455233" cy="187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STRATEGY: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Maximize savings with a VEBA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Earn tax-free investment returns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Pair with an FSA for current expenses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Pair with an HSA and limit to dental and vision expenses, or freeze VEBA for retirement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endParaRPr lang="en-US" sz="14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ts val="1300"/>
              </a:lnSpc>
            </a:pPr>
            <a:endParaRPr lang="en-US" sz="14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ED134D-36DA-41D7-BF3B-B6312362026D}"/>
              </a:ext>
            </a:extLst>
          </p:cNvPr>
          <p:cNvSpPr txBox="1">
            <a:spLocks/>
          </p:cNvSpPr>
          <p:nvPr/>
        </p:nvSpPr>
        <p:spPr>
          <a:xfrm>
            <a:off x="184150" y="333140"/>
            <a:ext cx="4127046" cy="1397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Meet the Millers</a:t>
            </a:r>
            <a:endParaRPr lang="en-US" sz="8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Empty nesters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b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Bill, a teacher for 28 years: $48,000/yr.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tx2"/>
                </a:solidFill>
                <a:latin typeface="+mn-lt"/>
              </a:rPr>
              <a:t>Emily, freelance web designer: $34,000/yr.</a:t>
            </a:r>
          </a:p>
          <a:p>
            <a:pPr>
              <a:lnSpc>
                <a:spcPct val="100000"/>
              </a:lnSpc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11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chemeClr val="accent1"/>
                </a:solidFill>
                <a:latin typeface="+mn-lt"/>
              </a:rPr>
              <a:t>Combine VEBA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41111-2759-4FAE-BC7C-7CBF35E6E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581" y="2924276"/>
            <a:ext cx="3998590" cy="2217922"/>
          </a:xfrm>
        </p:spPr>
        <p:txBody>
          <a:bodyPr/>
          <a:lstStyle/>
          <a:p>
            <a:r>
              <a:rPr lang="en-US" dirty="0"/>
              <a:t>Pairing a VEBA with an HSA and/or FSA  increases the spending and savings power for members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84F3660-78D8-4C10-B7B6-4E2518FAE36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226" y="722535"/>
            <a:ext cx="1371083" cy="1371083"/>
          </a:xfr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CE250A-1E88-4BE3-8FFB-7B70ABA24B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3763" y="1300900"/>
            <a:ext cx="4268787" cy="1206438"/>
          </a:xfrm>
        </p:spPr>
        <p:txBody>
          <a:bodyPr/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paired with an HSA, the VEBA will be limited to permitted benefits such as vision and dental care benefits until the health plan deductible is met.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DFE43B-3968-4695-972F-B76EDAE055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Pairing with an HSA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EEE72-15E6-4A3F-B562-C4A638563F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43763" y="3329236"/>
            <a:ext cx="4268787" cy="1388814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en-US" dirty="0"/>
              <a:t>If paired with an FSA, eligible expenses will be reimbursed from the Medical FSA until the account has been exhausted. Only then will eligible expenses be reimbursed from the VEBA account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B8C2A-B167-4F38-826C-876A7266A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Pairing with an FSA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B9F01-62FB-4BD0-8813-1D5310A311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43763" y="5386940"/>
            <a:ext cx="4268787" cy="879105"/>
          </a:xfrm>
        </p:spPr>
        <p:txBody>
          <a:bodyPr/>
          <a:lstStyle/>
          <a:p>
            <a:r>
              <a:rPr lang="en-US" dirty="0"/>
              <a:t>Combining the benefits of the VEBA, HSA, and FSA allows members to maximize tax-advantaged medical spending and savings.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D8949-365A-47AF-B23B-E50B257DD7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b="1" dirty="0"/>
              <a:t>Pairing with an HSA and FSA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70F1F6-1CB3-45E0-9D96-1A4C7545C5B4}"/>
              </a:ext>
            </a:extLst>
          </p:cNvPr>
          <p:cNvSpPr txBox="1">
            <a:spLocks/>
          </p:cNvSpPr>
          <p:nvPr/>
        </p:nvSpPr>
        <p:spPr>
          <a:xfrm>
            <a:off x="1481138" y="1079562"/>
            <a:ext cx="4268787" cy="12064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Picture Placeholder 19">
            <a:extLst>
              <a:ext uri="{FF2B5EF4-FFF2-40B4-BE49-F238E27FC236}">
                <a16:creationId xmlns:a16="http://schemas.microsoft.com/office/drawing/2014/main" id="{9E665FA7-3846-4C00-8BD8-8F0812F4F5D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225" y="2743200"/>
            <a:ext cx="1371600" cy="1371600"/>
          </a:xfrm>
          <a:noFill/>
        </p:spPr>
      </p:pic>
      <p:pic>
        <p:nvPicPr>
          <p:cNvPr id="24" name="Picture Placeholder 19">
            <a:extLst>
              <a:ext uri="{FF2B5EF4-FFF2-40B4-BE49-F238E27FC236}">
                <a16:creationId xmlns:a16="http://schemas.microsoft.com/office/drawing/2014/main" id="{C1DB7F3D-BCFF-47FF-AA33-4E570E2076D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225" y="4718050"/>
            <a:ext cx="1371600" cy="1371600"/>
          </a:xfrm>
          <a:noFill/>
        </p:spPr>
      </p:pic>
    </p:spTree>
    <p:extLst>
      <p:ext uri="{BB962C8B-B14F-4D97-AF65-F5344CB8AC3E}">
        <p14:creationId xmlns:p14="http://schemas.microsoft.com/office/powerpoint/2010/main" val="415121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8AF6A29-B1C3-45D4-8CA0-E57B3E7A31D0}"/>
              </a:ext>
            </a:extLst>
          </p:cNvPr>
          <p:cNvSpPr/>
          <p:nvPr/>
        </p:nvSpPr>
        <p:spPr>
          <a:xfrm>
            <a:off x="6949166" y="4580540"/>
            <a:ext cx="2194560" cy="122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CCE94-B6B4-4334-9F3B-E25F05FD15F0}"/>
              </a:ext>
            </a:extLst>
          </p:cNvPr>
          <p:cNvSpPr/>
          <p:nvPr/>
        </p:nvSpPr>
        <p:spPr>
          <a:xfrm>
            <a:off x="4711626" y="4574554"/>
            <a:ext cx="2228015" cy="12240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E1EB5C-1C6D-462F-9F78-AC8770A606B7}"/>
              </a:ext>
            </a:extLst>
          </p:cNvPr>
          <p:cNvSpPr/>
          <p:nvPr/>
        </p:nvSpPr>
        <p:spPr>
          <a:xfrm>
            <a:off x="0" y="1243543"/>
            <a:ext cx="4702101" cy="45720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F08B6-7E3D-EA42-AC9B-549CC5BAB794}"/>
              </a:ext>
            </a:extLst>
          </p:cNvPr>
          <p:cNvSpPr/>
          <p:nvPr/>
        </p:nvSpPr>
        <p:spPr>
          <a:xfrm>
            <a:off x="9177457" y="1249893"/>
            <a:ext cx="3014543" cy="457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621371-ADAB-6749-8A2F-EC5286379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41134"/>
              </p:ext>
            </p:extLst>
          </p:nvPr>
        </p:nvGraphicFramePr>
        <p:xfrm>
          <a:off x="653143" y="1255263"/>
          <a:ext cx="850392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034">
                  <a:extLst>
                    <a:ext uri="{9D8B030D-6E8A-4147-A177-3AD203B41FA5}">
                      <a16:colId xmlns:a16="http://schemas.microsoft.com/office/drawing/2014/main" val="628630560"/>
                    </a:ext>
                  </a:extLst>
                </a:gridCol>
                <a:gridCol w="1933370">
                  <a:extLst>
                    <a:ext uri="{9D8B030D-6E8A-4147-A177-3AD203B41FA5}">
                      <a16:colId xmlns:a16="http://schemas.microsoft.com/office/drawing/2014/main" val="2913166414"/>
                    </a:ext>
                  </a:extLst>
                </a:gridCol>
                <a:gridCol w="1991516">
                  <a:extLst>
                    <a:ext uri="{9D8B030D-6E8A-4147-A177-3AD203B41FA5}">
                      <a16:colId xmlns:a16="http://schemas.microsoft.com/office/drawing/2014/main" val="1360551391"/>
                    </a:ext>
                  </a:extLst>
                </a:gridCol>
              </a:tblGrid>
              <a:tr h="40169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VEBA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HSA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4092"/>
                  </a:ext>
                </a:extLst>
              </a:tr>
              <a:tr h="53348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Employer annual VEBA contribution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1524"/>
                  </a:ext>
                </a:extLst>
              </a:tr>
              <a:tr h="5961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Your pre-tax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r>
                        <a:rPr lang="en-US" sz="1600" dirty="0"/>
                        <a:t> HSA contribution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4393"/>
                  </a:ext>
                </a:extLst>
              </a:tr>
              <a:tr h="6101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Health care expenses: medical $500 and dental and vision $400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8012"/>
                  </a:ext>
                </a:extLst>
              </a:tr>
              <a:tr h="6330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Account balances after expenses – year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$1,600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445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Account balances after five years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¹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$2,500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89081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Tax savings with HSA contributions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r>
                        <a:rPr lang="en-US" sz="1600" dirty="0"/>
                        <a:t> – year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76542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Tax savings with HSA over five-year period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$1,800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78707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359D18C-930B-0B45-8372-F4DD6A066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341" y="4050560"/>
            <a:ext cx="1206305" cy="5731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15BC64F-9537-6841-A32D-A6DF89141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25" y="2855264"/>
            <a:ext cx="2337317" cy="2337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FC6342-9F9F-3E41-85B6-883C6F134436}"/>
              </a:ext>
            </a:extLst>
          </p:cNvPr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solidFill>
            <a:srgbClr val="33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6800" y="6034960"/>
            <a:ext cx="7112000" cy="693579"/>
          </a:xfrm>
          <a:prstGeom prst="rect">
            <a:avLst/>
          </a:prstGeom>
        </p:spPr>
        <p:txBody>
          <a:bodyPr>
            <a:noAutofit/>
          </a:bodyPr>
          <a:lstStyle>
            <a:lvl1pPr marL="137160" indent="-1371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D0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15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59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baseline="300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1 </a:t>
            </a: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Does not include any interest or investment earnings that may be earned on balances.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² Assumes a 30% tax bracket. Actual tax savings will depend on HSA contributions, applicable state tax rates and personal tax situation.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  Please consult your tax adviser for details.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800" i="1" dirty="0">
              <a:solidFill>
                <a:schemeClr val="bg1"/>
              </a:solidFill>
              <a:ea typeface="Calibri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i="1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This is a hypothetical example for purposes of illustration only.</a:t>
            </a:r>
            <a:r>
              <a:rPr lang="en-US" sz="800" i="1" dirty="0">
                <a:solidFill>
                  <a:srgbClr val="272627"/>
                </a:solidFill>
                <a:ea typeface="Calibri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4CB82B-B7AC-8745-8D6D-795CBD66C546}"/>
              </a:ext>
            </a:extLst>
          </p:cNvPr>
          <p:cNvSpPr txBox="1">
            <a:spLocks/>
          </p:cNvSpPr>
          <p:nvPr/>
        </p:nvSpPr>
        <p:spPr>
          <a:xfrm>
            <a:off x="0" y="285910"/>
            <a:ext cx="12192000" cy="769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  Paired with an HSA – VEBA limited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EB428-4911-435E-B373-4A455972FD8B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8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5ED42AF7-9FF7-4DE2-9C5C-702553ED2493}"/>
              </a:ext>
            </a:extLst>
          </p:cNvPr>
          <p:cNvSpPr/>
          <p:nvPr/>
        </p:nvSpPr>
        <p:spPr>
          <a:xfrm rot="16200000">
            <a:off x="7118298" y="-41617"/>
            <a:ext cx="126190" cy="2290600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94B5B74-58AD-4686-9AD2-94DA94E3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844" y="4042972"/>
            <a:ext cx="1206305" cy="57312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D07ECB-6CF3-4756-BE49-EBF3CC7B4D0A}"/>
              </a:ext>
            </a:extLst>
          </p:cNvPr>
          <p:cNvSpPr txBox="1">
            <a:spLocks/>
          </p:cNvSpPr>
          <p:nvPr/>
        </p:nvSpPr>
        <p:spPr>
          <a:xfrm>
            <a:off x="8694308" y="22674"/>
            <a:ext cx="3209043" cy="1146774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Use this page if audience appropriate – or delete</a:t>
            </a:r>
          </a:p>
        </p:txBody>
      </p:sp>
    </p:spTree>
    <p:extLst>
      <p:ext uri="{BB962C8B-B14F-4D97-AF65-F5344CB8AC3E}">
        <p14:creationId xmlns:p14="http://schemas.microsoft.com/office/powerpoint/2010/main" val="112479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8AF6A29-B1C3-45D4-8CA0-E57B3E7A31D0}"/>
              </a:ext>
            </a:extLst>
          </p:cNvPr>
          <p:cNvSpPr/>
          <p:nvPr/>
        </p:nvSpPr>
        <p:spPr>
          <a:xfrm>
            <a:off x="6949166" y="4580540"/>
            <a:ext cx="2194560" cy="122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CCE94-B6B4-4334-9F3B-E25F05FD15F0}"/>
              </a:ext>
            </a:extLst>
          </p:cNvPr>
          <p:cNvSpPr/>
          <p:nvPr/>
        </p:nvSpPr>
        <p:spPr>
          <a:xfrm>
            <a:off x="4711626" y="4574554"/>
            <a:ext cx="2228015" cy="12240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E1EB5C-1C6D-462F-9F78-AC8770A606B7}"/>
              </a:ext>
            </a:extLst>
          </p:cNvPr>
          <p:cNvSpPr/>
          <p:nvPr/>
        </p:nvSpPr>
        <p:spPr>
          <a:xfrm>
            <a:off x="0" y="1243767"/>
            <a:ext cx="4702101" cy="45720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F08B6-7E3D-EA42-AC9B-549CC5BAB794}"/>
              </a:ext>
            </a:extLst>
          </p:cNvPr>
          <p:cNvSpPr/>
          <p:nvPr/>
        </p:nvSpPr>
        <p:spPr>
          <a:xfrm>
            <a:off x="9177457" y="1249893"/>
            <a:ext cx="3014543" cy="457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621371-ADAB-6749-8A2F-EC5286379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65744"/>
              </p:ext>
            </p:extLst>
          </p:nvPr>
        </p:nvGraphicFramePr>
        <p:xfrm>
          <a:off x="838200" y="1255263"/>
          <a:ext cx="832104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156">
                  <a:extLst>
                    <a:ext uri="{9D8B030D-6E8A-4147-A177-3AD203B41FA5}">
                      <a16:colId xmlns:a16="http://schemas.microsoft.com/office/drawing/2014/main" val="628630560"/>
                    </a:ext>
                  </a:extLst>
                </a:gridCol>
                <a:gridCol w="1948483">
                  <a:extLst>
                    <a:ext uri="{9D8B030D-6E8A-4147-A177-3AD203B41FA5}">
                      <a16:colId xmlns:a16="http://schemas.microsoft.com/office/drawing/2014/main" val="2913166414"/>
                    </a:ext>
                  </a:extLst>
                </a:gridCol>
                <a:gridCol w="1919401">
                  <a:extLst>
                    <a:ext uri="{9D8B030D-6E8A-4147-A177-3AD203B41FA5}">
                      <a16:colId xmlns:a16="http://schemas.microsoft.com/office/drawing/2014/main" val="1360551391"/>
                    </a:ext>
                  </a:extLst>
                </a:gridCol>
              </a:tblGrid>
              <a:tr h="40169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VEBA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HSA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4092"/>
                  </a:ext>
                </a:extLst>
              </a:tr>
              <a:tr h="53348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Employer annual VEBA contribution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1524"/>
                  </a:ext>
                </a:extLst>
              </a:tr>
              <a:tr h="59613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Your pre-tax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r>
                        <a:rPr lang="en-US" sz="1600" dirty="0"/>
                        <a:t> HSA contribution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4393"/>
                  </a:ext>
                </a:extLst>
              </a:tr>
              <a:tr h="6101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Health care expenses: medical $500 and dental and vision $400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98012"/>
                  </a:ext>
                </a:extLst>
              </a:tr>
              <a:tr h="6330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Account balances after expenses – year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445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Account balances after five years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¹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489081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Tax savings with HSA contributions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r>
                        <a:rPr lang="en-US" sz="1600" dirty="0"/>
                        <a:t> – year 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76542"/>
                  </a:ext>
                </a:extLst>
              </a:tr>
              <a:tr h="59915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Tax savings with HSA over five-year period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$1,800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78707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359D18C-930B-0B45-8372-F4DD6A066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369" y="4046786"/>
            <a:ext cx="1206305" cy="5731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15BC64F-9537-6841-A32D-A6DF89141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25" y="2855264"/>
            <a:ext cx="2337317" cy="23373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FC6342-9F9F-3E41-85B6-883C6F134436}"/>
              </a:ext>
            </a:extLst>
          </p:cNvPr>
          <p:cNvSpPr/>
          <p:nvPr/>
        </p:nvSpPr>
        <p:spPr>
          <a:xfrm>
            <a:off x="0" y="5905500"/>
            <a:ext cx="12192000" cy="952500"/>
          </a:xfrm>
          <a:prstGeom prst="rect">
            <a:avLst/>
          </a:prstGeom>
          <a:solidFill>
            <a:srgbClr val="33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6800" y="6034960"/>
            <a:ext cx="7112000" cy="693579"/>
          </a:xfrm>
          <a:prstGeom prst="rect">
            <a:avLst/>
          </a:prstGeom>
        </p:spPr>
        <p:txBody>
          <a:bodyPr>
            <a:noAutofit/>
          </a:bodyPr>
          <a:lstStyle>
            <a:lvl1pPr marL="137160" indent="-1371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D0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15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5960" indent="-1371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23332"/>
              </a:buClr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baseline="300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1 </a:t>
            </a: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Does not include any interest or investment earnings that may be earned on balances.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² Assumes a 30% tax bracket. Actual tax savings will depend on HSA contributions, applicable state tax rates and personal tax situation.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  Please consult your tax adviser for details.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endParaRPr lang="en-US" sz="800" i="1" dirty="0">
              <a:solidFill>
                <a:schemeClr val="bg1"/>
              </a:solidFill>
              <a:ea typeface="Calibri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ClrTx/>
              <a:buNone/>
            </a:pPr>
            <a:r>
              <a:rPr lang="en-US" sz="800" i="1" dirty="0">
                <a:solidFill>
                  <a:schemeClr val="bg1"/>
                </a:solidFill>
                <a:ea typeface="Calibri" charset="0"/>
                <a:cs typeface="Arial" panose="020B0604020202020204" pitchFamily="34" charset="0"/>
              </a:rPr>
              <a:t>This is a hypothetical example for purposes of illustration only.</a:t>
            </a:r>
            <a:r>
              <a:rPr lang="en-US" sz="800" i="1" dirty="0">
                <a:solidFill>
                  <a:srgbClr val="272627"/>
                </a:solidFill>
                <a:ea typeface="Calibri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4CB82B-B7AC-8745-8D6D-795CBD66C546}"/>
              </a:ext>
            </a:extLst>
          </p:cNvPr>
          <p:cNvSpPr txBox="1">
            <a:spLocks/>
          </p:cNvSpPr>
          <p:nvPr/>
        </p:nvSpPr>
        <p:spPr>
          <a:xfrm>
            <a:off x="0" y="285910"/>
            <a:ext cx="12192000" cy="769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  Paired with an HSA – VEBA frozen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EB428-4911-435E-B373-4A455972FD8B}"/>
              </a:ext>
            </a:extLst>
          </p:cNvPr>
          <p:cNvSpPr/>
          <p:nvPr/>
        </p:nvSpPr>
        <p:spPr>
          <a:xfrm>
            <a:off x="287851" y="6381981"/>
            <a:ext cx="217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91BCB0B-486F-1F48-BDCB-95D6E75EE962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t>9</a:t>
            </a:fld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/>
                </a:solidFill>
              </a:rPr>
              <a:t>|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Proprietary + Confidential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5ED42AF7-9FF7-4DE2-9C5C-702553ED2493}"/>
              </a:ext>
            </a:extLst>
          </p:cNvPr>
          <p:cNvSpPr/>
          <p:nvPr/>
        </p:nvSpPr>
        <p:spPr>
          <a:xfrm rot="16200000">
            <a:off x="7147328" y="-41617"/>
            <a:ext cx="126190" cy="2290600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D435F44-596D-4E3D-99D2-AEC4EF5F0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916" y="4050560"/>
            <a:ext cx="1206305" cy="57312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BEC5A96-A852-4FC5-A7C9-2CC85AAB0F5F}"/>
              </a:ext>
            </a:extLst>
          </p:cNvPr>
          <p:cNvSpPr txBox="1">
            <a:spLocks/>
          </p:cNvSpPr>
          <p:nvPr/>
        </p:nvSpPr>
        <p:spPr>
          <a:xfrm>
            <a:off x="8694308" y="22674"/>
            <a:ext cx="3209043" cy="1146774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Use this page if audience appropriate – or delete</a:t>
            </a:r>
          </a:p>
        </p:txBody>
      </p:sp>
    </p:spTree>
    <p:extLst>
      <p:ext uri="{BB962C8B-B14F-4D97-AF65-F5344CB8AC3E}">
        <p14:creationId xmlns:p14="http://schemas.microsoft.com/office/powerpoint/2010/main" val="716402846"/>
      </p:ext>
    </p:extLst>
  </p:cSld>
  <p:clrMapOvr>
    <a:masterClrMapping/>
  </p:clrMapOvr>
</p:sld>
</file>

<file path=ppt/theme/theme1.xml><?xml version="1.0" encoding="utf-8"?>
<a:theme xmlns:a="http://schemas.openxmlformats.org/drawingml/2006/main" name="Further Slide Master">
  <a:themeElements>
    <a:clrScheme name="Further-Color-Theme">
      <a:dk1>
        <a:srgbClr val="000000"/>
      </a:dk1>
      <a:lt1>
        <a:srgbClr val="FEFFFE"/>
      </a:lt1>
      <a:dk2>
        <a:srgbClr val="323332"/>
      </a:dk2>
      <a:lt2>
        <a:srgbClr val="F4F5F4"/>
      </a:lt2>
      <a:accent1>
        <a:srgbClr val="FFCE07"/>
      </a:accent1>
      <a:accent2>
        <a:srgbClr val="656765"/>
      </a:accent2>
      <a:accent3>
        <a:srgbClr val="000000"/>
      </a:accent3>
      <a:accent4>
        <a:srgbClr val="FFCE07"/>
      </a:accent4>
      <a:accent5>
        <a:srgbClr val="656765"/>
      </a:accent5>
      <a:accent6>
        <a:srgbClr val="000000"/>
      </a:accent6>
      <a:hlink>
        <a:srgbClr val="0563C1"/>
      </a:hlink>
      <a:folHlink>
        <a:srgbClr val="85A4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F5BC6F0222E40962095F55BAD6827" ma:contentTypeVersion="13" ma:contentTypeDescription="Create a new document." ma:contentTypeScope="" ma:versionID="dc26424447c9db8c8dc8b0e34434d3b1">
  <xsd:schema xmlns:xsd="http://www.w3.org/2001/XMLSchema" xmlns:xs="http://www.w3.org/2001/XMLSchema" xmlns:p="http://schemas.microsoft.com/office/2006/metadata/properties" xmlns:ns2="b4ef3119-35a3-42a0-a6fb-c13e2a0dafcd" xmlns:ns3="f1e281e2-57c3-43c1-96a4-095405229f68" targetNamespace="http://schemas.microsoft.com/office/2006/metadata/properties" ma:root="true" ma:fieldsID="85d32eb16eccc12c3e73a037f5b022b2" ns2:_="" ns3:_="">
    <xsd:import namespace="b4ef3119-35a3-42a0-a6fb-c13e2a0dafcd"/>
    <xsd:import namespace="f1e281e2-57c3-43c1-96a4-095405229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f3119-35a3-42a0-a6fb-c13e2a0da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281e2-57c3-43c1-96a4-095405229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4A7EB-3792-4179-B9F7-030A6F8E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f3119-35a3-42a0-a6fb-c13e2a0dafcd"/>
    <ds:schemaRef ds:uri="f1e281e2-57c3-43c1-96a4-095405229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AC605B-4AA4-4B14-A9FE-4002B2D20045}">
  <ds:schemaRefs>
    <ds:schemaRef ds:uri="http://www.w3.org/XML/1998/namespace"/>
    <ds:schemaRef ds:uri="f1e281e2-57c3-43c1-96a4-095405229f68"/>
    <ds:schemaRef ds:uri="http://purl.org/dc/terms/"/>
    <ds:schemaRef ds:uri="http://schemas.microsoft.com/office/2006/metadata/properties"/>
    <ds:schemaRef ds:uri="http://schemas.microsoft.com/office/2006/documentManagement/types"/>
    <ds:schemaRef ds:uri="b4ef3119-35a3-42a0-a6fb-c13e2a0dafc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B6CC31-9073-40DB-9015-696760D96F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22004</TotalTime>
  <Words>1409</Words>
  <Application>Microsoft Office PowerPoint</Application>
  <PresentationFormat>Widescreen</PresentationFormat>
  <Paragraphs>235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Wingdings</vt:lpstr>
      <vt:lpstr>Further Slide Master</vt:lpstr>
      <vt:lpstr>Further</vt:lpstr>
      <vt:lpstr>VEBA</vt:lpstr>
      <vt:lpstr>Your Voluntary Employee Beneficiary  Association (VEBA) account</vt:lpstr>
      <vt:lpstr>How your VEBA works</vt:lpstr>
      <vt:lpstr>You can use a VEBA to pay for:</vt:lpstr>
      <vt:lpstr>PowerPoint Presentation</vt:lpstr>
      <vt:lpstr>Combine VEBA</vt:lpstr>
      <vt:lpstr>PowerPoint Presentation</vt:lpstr>
      <vt:lpstr>PowerPoint Presentation</vt:lpstr>
      <vt:lpstr>PowerPoint Presentation</vt:lpstr>
      <vt:lpstr>After you’re enrolled</vt:lpstr>
      <vt:lpstr>Mobile App</vt:lpstr>
      <vt:lpstr>Further debit card</vt:lpstr>
      <vt:lpstr>Learning Center</vt:lpstr>
      <vt:lpstr>Let’s get started Our expert service team is ready to help.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Bemmels, Lindsey</dc:creator>
  <cp:lastModifiedBy>Lien, Sandy</cp:lastModifiedBy>
  <cp:revision>534</cp:revision>
  <dcterms:created xsi:type="dcterms:W3CDTF">2021-03-17T18:39:15Z</dcterms:created>
  <dcterms:modified xsi:type="dcterms:W3CDTF">2021-07-26T19:29:55Z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0x010100394F5BC6F0222E40962095F55BAD6827</vt:lpwstr>
  </property>
</Properties>
</file>