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21"/>
  </p:notesMasterIdLst>
  <p:handoutMasterIdLst>
    <p:handoutMasterId r:id="rId22"/>
  </p:handoutMasterIdLst>
  <p:sldIdLst>
    <p:sldId id="259" r:id="rId2"/>
    <p:sldId id="400" r:id="rId3"/>
    <p:sldId id="431" r:id="rId4"/>
    <p:sldId id="432" r:id="rId5"/>
    <p:sldId id="430" r:id="rId6"/>
    <p:sldId id="439" r:id="rId7"/>
    <p:sldId id="440" r:id="rId8"/>
    <p:sldId id="419" r:id="rId9"/>
    <p:sldId id="420" r:id="rId10"/>
    <p:sldId id="421" r:id="rId11"/>
    <p:sldId id="422" r:id="rId12"/>
    <p:sldId id="424" r:id="rId13"/>
    <p:sldId id="425" r:id="rId14"/>
    <p:sldId id="426" r:id="rId15"/>
    <p:sldId id="433" r:id="rId16"/>
    <p:sldId id="434" r:id="rId17"/>
    <p:sldId id="441" r:id="rId18"/>
    <p:sldId id="435" r:id="rId19"/>
    <p:sldId id="436" r:id="rId2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A439"/>
    <a:srgbClr val="2D3A5C"/>
    <a:srgbClr val="D2E8BE"/>
    <a:srgbClr val="A7D280"/>
    <a:srgbClr val="E4E5E3"/>
    <a:srgbClr val="3A5F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8639" autoAdjust="0"/>
  </p:normalViewPr>
  <p:slideViewPr>
    <p:cSldViewPr snapToGrid="0" snapToObjects="1">
      <p:cViewPr varScale="1">
        <p:scale>
          <a:sx n="76" d="100"/>
          <a:sy n="76" d="100"/>
        </p:scale>
        <p:origin x="162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DF2D87-10D2-4799-8CA4-3F4A91D801C2}"/>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75A318C3-D625-426F-A55C-A91E01EDCA3B}"/>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AAF7ACA-4595-46F9-A832-0FF80F99640B}" type="datetimeFigureOut">
              <a:rPr lang="en-US" smtClean="0"/>
              <a:t>8/28/2017</a:t>
            </a:fld>
            <a:endParaRPr lang="en-US" dirty="0"/>
          </a:p>
        </p:txBody>
      </p:sp>
      <p:sp>
        <p:nvSpPr>
          <p:cNvPr id="4" name="Footer Placeholder 3">
            <a:extLst>
              <a:ext uri="{FF2B5EF4-FFF2-40B4-BE49-F238E27FC236}">
                <a16:creationId xmlns:a16="http://schemas.microsoft.com/office/drawing/2014/main" id="{F092DAA1-7311-4F76-830C-6F8E693C4E9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D9306C8-166A-4A99-BFAD-CC71941C0F45}"/>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69E502D-E81A-400E-83E9-A47BAD9F64B8}" type="slidenum">
              <a:rPr lang="en-US" smtClean="0"/>
              <a:t>‹#›</a:t>
            </a:fld>
            <a:endParaRPr lang="en-US" dirty="0"/>
          </a:p>
        </p:txBody>
      </p:sp>
    </p:spTree>
    <p:extLst>
      <p:ext uri="{BB962C8B-B14F-4D97-AF65-F5344CB8AC3E}">
        <p14:creationId xmlns:p14="http://schemas.microsoft.com/office/powerpoint/2010/main" val="2528256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3D17A39-70B1-0847-8257-3291BA569C7A}" type="datetimeFigureOut">
              <a:rPr lang="en-US" smtClean="0"/>
              <a:t>8/28/2017</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D30BF81-378A-864D-9416-817F1AC5B2EF}" type="slidenum">
              <a:rPr lang="en-US" smtClean="0"/>
              <a:t>‹#›</a:t>
            </a:fld>
            <a:endParaRPr lang="en-US" dirty="0"/>
          </a:p>
        </p:txBody>
      </p:sp>
    </p:spTree>
    <p:extLst>
      <p:ext uri="{BB962C8B-B14F-4D97-AF65-F5344CB8AC3E}">
        <p14:creationId xmlns:p14="http://schemas.microsoft.com/office/powerpoint/2010/main" val="1091873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06CA2D7-8B37-4520-85A3-5E6EC314B61C}" type="slidenum">
              <a:rPr lang="en-US" smtClean="0"/>
              <a:pPr>
                <a:defRPr/>
              </a:pPr>
              <a:t>5</a:t>
            </a:fld>
            <a:endParaRPr lang="en-US" dirty="0"/>
          </a:p>
        </p:txBody>
      </p:sp>
    </p:spTree>
    <p:extLst>
      <p:ext uri="{BB962C8B-B14F-4D97-AF65-F5344CB8AC3E}">
        <p14:creationId xmlns:p14="http://schemas.microsoft.com/office/powerpoint/2010/main" val="237186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HSA Case 4: Meet the Schwartz’s.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Bill and Emily Schwartz are 58 and healthy empty nesters. With their children on their own, Bill is looking ahead to retiring from his corporate job in five years where he earns a salary of $98,000. Emily is a free-lance web designer whose services are increasingly in demand. She made $27,000 just starting out, with increased opportunities to double that next year. They want to maximize their retirement savings by taking advantage of the extra contribution available for people 55 years and older. That way they can plan for medical expenses that may not be covered once they are on Medicare. </a:t>
            </a:r>
          </a:p>
          <a:p>
            <a:r>
              <a:rPr lang="en-US" sz="1200" kern="1200" dirty="0">
                <a:solidFill>
                  <a:schemeClr val="tx1"/>
                </a:solidFill>
                <a:effectLst/>
                <a:latin typeface="+mn-lt"/>
                <a:ea typeface="+mn-ea"/>
                <a:cs typeface="+mn-cs"/>
              </a:rPr>
              <a:t>Income		$125,000	</a:t>
            </a:r>
          </a:p>
          <a:p>
            <a:r>
              <a:rPr lang="en-US" sz="1200" kern="1200" dirty="0">
                <a:solidFill>
                  <a:schemeClr val="tx1"/>
                </a:solidFill>
                <a:effectLst/>
                <a:latin typeface="+mn-lt"/>
                <a:ea typeface="+mn-ea"/>
                <a:cs typeface="+mn-cs"/>
              </a:rPr>
              <a:t>HSA Contribution	$    6,900 (pre-tax contribution)</a:t>
            </a:r>
          </a:p>
          <a:p>
            <a:r>
              <a:rPr lang="en-US" sz="1200" kern="1200" dirty="0">
                <a:solidFill>
                  <a:schemeClr val="tx1"/>
                </a:solidFill>
                <a:effectLst/>
                <a:latin typeface="+mn-lt"/>
                <a:ea typeface="+mn-ea"/>
                <a:cs typeface="+mn-cs"/>
              </a:rPr>
              <a:t>Extra contribution	$    1,000 (pre-tax contribution)</a:t>
            </a:r>
          </a:p>
          <a:p>
            <a:r>
              <a:rPr lang="en-US" sz="1200" kern="1200" dirty="0">
                <a:solidFill>
                  <a:schemeClr val="tx1"/>
                </a:solidFill>
                <a:effectLst/>
                <a:latin typeface="+mn-lt"/>
                <a:ea typeface="+mn-ea"/>
                <a:cs typeface="+mn-cs"/>
              </a:rPr>
              <a:t>Net Taxable Income	$117,100</a:t>
            </a:r>
          </a:p>
          <a:p>
            <a:r>
              <a:rPr lang="en-US" sz="1200" kern="1200" dirty="0">
                <a:solidFill>
                  <a:schemeClr val="tx1"/>
                </a:solidFill>
                <a:effectLst/>
                <a:latin typeface="+mn-lt"/>
                <a:ea typeface="+mn-ea"/>
                <a:cs typeface="+mn-cs"/>
              </a:rPr>
              <a:t>Tax @ 2%		$ 29,275 (vs. $31,250 on $125K)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Tax Savings		$1,975.00</a:t>
            </a:r>
          </a:p>
          <a:p>
            <a:r>
              <a:rPr lang="en-US" sz="1200" kern="1200" dirty="0">
                <a:solidFill>
                  <a:schemeClr val="tx1"/>
                </a:solidFill>
                <a:effectLst/>
                <a:latin typeface="+mn-lt"/>
                <a:ea typeface="+mn-ea"/>
                <a:cs typeface="+mn-cs"/>
              </a:rPr>
              <a:t>Medical expenses	$1,400.00 (paid out of the HSA/VEBA)</a:t>
            </a:r>
          </a:p>
          <a:p>
            <a:r>
              <a:rPr lang="en-US" sz="1200" kern="1200" dirty="0">
                <a:solidFill>
                  <a:schemeClr val="tx1"/>
                </a:solidFill>
                <a:effectLst/>
                <a:latin typeface="+mn-lt"/>
                <a:ea typeface="+mn-ea"/>
                <a:cs typeface="+mn-cs"/>
              </a:rPr>
              <a:t>HSA Balance		$6,500 carries over to next year and can be invested </a:t>
            </a:r>
          </a:p>
          <a:p>
            <a:endParaRPr lang="en-US" dirty="0"/>
          </a:p>
        </p:txBody>
      </p:sp>
      <p:sp>
        <p:nvSpPr>
          <p:cNvPr id="4" name="Slide Number Placeholder 3"/>
          <p:cNvSpPr>
            <a:spLocks noGrp="1"/>
          </p:cNvSpPr>
          <p:nvPr>
            <p:ph type="sldNum" sz="quarter" idx="10"/>
          </p:nvPr>
        </p:nvSpPr>
        <p:spPr/>
        <p:txBody>
          <a:bodyPr/>
          <a:lstStyle/>
          <a:p>
            <a:fld id="{ED30BF81-378A-864D-9416-817F1AC5B2EF}" type="slidenum">
              <a:rPr lang="en-US" smtClean="0"/>
              <a:t>7</a:t>
            </a:fld>
            <a:endParaRPr lang="en-US" dirty="0"/>
          </a:p>
        </p:txBody>
      </p:sp>
    </p:spTree>
    <p:extLst>
      <p:ext uri="{BB962C8B-B14F-4D97-AF65-F5344CB8AC3E}">
        <p14:creationId xmlns:p14="http://schemas.microsoft.com/office/powerpoint/2010/main" val="4278006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82688" y="696913"/>
            <a:ext cx="4648200" cy="3486150"/>
          </a:xfrm>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lstStyle/>
          <a:p>
            <a:pPr defTabSz="457200"/>
            <a:endParaRPr lang="en-US" dirty="0">
              <a:latin typeface="Arial" charset="0"/>
              <a:ea typeface="ＭＳ Ｐゴシック" pitchFamily="34" charset="-128"/>
            </a:endParaRPr>
          </a:p>
        </p:txBody>
      </p:sp>
    </p:spTree>
    <p:extLst>
      <p:ext uri="{BB962C8B-B14F-4D97-AF65-F5344CB8AC3E}">
        <p14:creationId xmlns:p14="http://schemas.microsoft.com/office/powerpoint/2010/main" val="619188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82688" y="696913"/>
            <a:ext cx="4648200" cy="3486150"/>
          </a:xfrm>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lstStyle/>
          <a:p>
            <a:pPr defTabSz="457200"/>
            <a:endParaRPr lang="en-US" dirty="0">
              <a:latin typeface="Arial" charset="0"/>
              <a:ea typeface="ＭＳ Ｐゴシック" pitchFamily="34" charset="-128"/>
            </a:endParaRPr>
          </a:p>
        </p:txBody>
      </p:sp>
    </p:spTree>
    <p:extLst>
      <p:ext uri="{BB962C8B-B14F-4D97-AF65-F5344CB8AC3E}">
        <p14:creationId xmlns:p14="http://schemas.microsoft.com/office/powerpoint/2010/main" val="2934181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82688" y="696913"/>
            <a:ext cx="4648200" cy="3486150"/>
          </a:xfrm>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lstStyle/>
          <a:p>
            <a:pPr defTabSz="457200"/>
            <a:endParaRPr lang="en-US" dirty="0">
              <a:latin typeface="Arial" charset="0"/>
              <a:ea typeface="ＭＳ Ｐゴシック" pitchFamily="34" charset="-128"/>
            </a:endParaRPr>
          </a:p>
        </p:txBody>
      </p:sp>
    </p:spTree>
    <p:extLst>
      <p:ext uri="{BB962C8B-B14F-4D97-AF65-F5344CB8AC3E}">
        <p14:creationId xmlns:p14="http://schemas.microsoft.com/office/powerpoint/2010/main" val="2172245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Adjust times to the appropriate time zone in which you are presenting</a:t>
            </a:r>
          </a:p>
        </p:txBody>
      </p:sp>
      <p:sp>
        <p:nvSpPr>
          <p:cNvPr id="4" name="Slide Number Placeholder 3"/>
          <p:cNvSpPr>
            <a:spLocks noGrp="1"/>
          </p:cNvSpPr>
          <p:nvPr>
            <p:ph type="sldNum" sz="quarter" idx="10"/>
          </p:nvPr>
        </p:nvSpPr>
        <p:spPr/>
        <p:txBody>
          <a:bodyPr/>
          <a:lstStyle/>
          <a:p>
            <a:fld id="{ED30BF81-378A-864D-9416-817F1AC5B2EF}" type="slidenum">
              <a:rPr lang="en-US" smtClean="0"/>
              <a:t>18</a:t>
            </a:fld>
            <a:endParaRPr lang="en-US" dirty="0"/>
          </a:p>
        </p:txBody>
      </p:sp>
    </p:spTree>
    <p:extLst>
      <p:ext uri="{BB962C8B-B14F-4D97-AF65-F5344CB8AC3E}">
        <p14:creationId xmlns:p14="http://schemas.microsoft.com/office/powerpoint/2010/main" val="366647027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l="4682" t="9718" r="5187" b="176"/>
          <a:stretch/>
        </p:blipFill>
        <p:spPr>
          <a:xfrm>
            <a:off x="-5344" y="0"/>
            <a:ext cx="9146672" cy="6858001"/>
          </a:xfrm>
          <a:prstGeom prst="rect">
            <a:avLst/>
          </a:prstGeom>
        </p:spPr>
      </p:pic>
      <p:sp>
        <p:nvSpPr>
          <p:cNvPr id="8" name="Rectangle 7"/>
          <p:cNvSpPr/>
          <p:nvPr userDrawn="1"/>
        </p:nvSpPr>
        <p:spPr>
          <a:xfrm>
            <a:off x="-2672" y="3941183"/>
            <a:ext cx="9144000" cy="1879245"/>
          </a:xfrm>
          <a:prstGeom prst="rect">
            <a:avLst/>
          </a:prstGeom>
          <a:solidFill>
            <a:srgbClr val="6CA439">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dirty="0"/>
              <a:t>Proprietary and confidential</a:t>
            </a:r>
          </a:p>
        </p:txBody>
      </p:sp>
      <p:sp>
        <p:nvSpPr>
          <p:cNvPr id="6" name="Content Placeholder 5"/>
          <p:cNvSpPr>
            <a:spLocks noGrp="1"/>
          </p:cNvSpPr>
          <p:nvPr>
            <p:ph sz="quarter" idx="12" hasCustomPrompt="1"/>
          </p:nvPr>
        </p:nvSpPr>
        <p:spPr>
          <a:xfrm>
            <a:off x="932366" y="4211653"/>
            <a:ext cx="7273925" cy="666527"/>
          </a:xfrm>
          <a:prstGeom prst="rect">
            <a:avLst/>
          </a:prstGeom>
        </p:spPr>
        <p:txBody>
          <a:bodyPr/>
          <a:lstStyle>
            <a:lvl1pPr marL="0" indent="0" algn="ctr">
              <a:buNone/>
              <a:defRPr sz="500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endParaRPr lang="en-US" dirty="0"/>
          </a:p>
        </p:txBody>
      </p:sp>
      <p:sp>
        <p:nvSpPr>
          <p:cNvPr id="7" name="Content Placeholder 5"/>
          <p:cNvSpPr>
            <a:spLocks noGrp="1"/>
          </p:cNvSpPr>
          <p:nvPr>
            <p:ph sz="quarter" idx="13" hasCustomPrompt="1"/>
          </p:nvPr>
        </p:nvSpPr>
        <p:spPr>
          <a:xfrm>
            <a:off x="932366" y="4994609"/>
            <a:ext cx="7273925" cy="489624"/>
          </a:xfrm>
          <a:prstGeom prst="rect">
            <a:avLst/>
          </a:prstGeom>
        </p:spPr>
        <p:txBody>
          <a:bodyPr/>
          <a:lstStyle>
            <a:lvl1pPr marL="0" indent="0" algn="ctr">
              <a:buNone/>
              <a:defRPr sz="32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42537" y="449729"/>
            <a:ext cx="2944263" cy="652929"/>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91648" y="1219087"/>
            <a:ext cx="3094840" cy="683650"/>
          </a:xfrm>
          <a:prstGeom prst="rect">
            <a:avLst/>
          </a:prstGeom>
        </p:spPr>
      </p:pic>
    </p:spTree>
    <p:extLst>
      <p:ext uri="{BB962C8B-B14F-4D97-AF65-F5344CB8AC3E}">
        <p14:creationId xmlns:p14="http://schemas.microsoft.com/office/powerpoint/2010/main" val="1058746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Header + Bulleted List +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l="30226" r="19141"/>
          <a:stretch/>
        </p:blipFill>
        <p:spPr>
          <a:xfrm>
            <a:off x="5671595" y="0"/>
            <a:ext cx="3472406" cy="6858000"/>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395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Header + Bulleted List +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4798" r="41396"/>
          <a:stretch/>
        </p:blipFill>
        <p:spPr>
          <a:xfrm>
            <a:off x="5662109" y="-11427"/>
            <a:ext cx="3481892" cy="6869426"/>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630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Header + Bulleted List +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l="32510" r="11925"/>
          <a:stretch/>
        </p:blipFill>
        <p:spPr>
          <a:xfrm>
            <a:off x="5669280" y="-4"/>
            <a:ext cx="3474720" cy="6858003"/>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6943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Header + Bulleted List +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2212" r="3056"/>
          <a:stretch/>
        </p:blipFill>
        <p:spPr>
          <a:xfrm>
            <a:off x="5668922" y="0"/>
            <a:ext cx="3475078" cy="6895648"/>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5119407" cy="1295464"/>
          </a:xfrm>
          <a:prstGeom prst="rect">
            <a:avLst/>
          </a:prstGeom>
        </p:spPr>
        <p:txBody>
          <a:bodyPr/>
          <a:lstStyle>
            <a:lvl1pPr marL="0" indent="0" algn="l">
              <a:buNone/>
              <a:defRPr sz="36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2741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Header + Bulleted List + Imag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6573" r="17606"/>
          <a:stretch/>
        </p:blipFill>
        <p:spPr>
          <a:xfrm>
            <a:off x="5669280" y="-3"/>
            <a:ext cx="3474720" cy="6878730"/>
          </a:xfrm>
          <a:prstGeom prst="rect">
            <a:avLst/>
          </a:prstGeom>
        </p:spPr>
      </p:pic>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9862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Header + Bulleted List +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46463" t="3331" r="20066"/>
          <a:stretch/>
        </p:blipFill>
        <p:spPr>
          <a:xfrm>
            <a:off x="5634317" y="0"/>
            <a:ext cx="3495339" cy="6857999"/>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0651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Header + Bulleted List + Imag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5877" r="5987"/>
          <a:stretch/>
        </p:blipFill>
        <p:spPr>
          <a:xfrm>
            <a:off x="5567423" y="0"/>
            <a:ext cx="3576577" cy="6858000"/>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1610139"/>
            <a:ext cx="4437668" cy="3887438"/>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7539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Header + Bulleted List +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rcRect l="42080" r="23928"/>
          <a:stretch/>
        </p:blipFill>
        <p:spPr>
          <a:xfrm flipH="1">
            <a:off x="5625295" y="-4"/>
            <a:ext cx="3518703" cy="6858003"/>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77543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Header + Bulleted List +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rcRect l="42080" r="23928"/>
          <a:stretch/>
        </p:blipFill>
        <p:spPr>
          <a:xfrm flipH="1">
            <a:off x="5625295" y="-4"/>
            <a:ext cx="3518703" cy="6858003"/>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1610140"/>
            <a:ext cx="4437668" cy="3887438"/>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30475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Header + Bulleted List + Imag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54558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3331" r="12414"/>
          <a:stretch/>
        </p:blipFill>
        <p:spPr>
          <a:xfrm>
            <a:off x="-2671" y="0"/>
            <a:ext cx="9146672" cy="6857999"/>
          </a:xfrm>
          <a:prstGeom prst="rect">
            <a:avLst/>
          </a:prstGeom>
        </p:spPr>
      </p:pic>
      <p:sp>
        <p:nvSpPr>
          <p:cNvPr id="8" name="Rectangle 7"/>
          <p:cNvSpPr/>
          <p:nvPr userDrawn="1"/>
        </p:nvSpPr>
        <p:spPr>
          <a:xfrm>
            <a:off x="-2672" y="0"/>
            <a:ext cx="4088897" cy="6857999"/>
          </a:xfrm>
          <a:prstGeom prst="rect">
            <a:avLst/>
          </a:prstGeom>
          <a:solidFill>
            <a:srgbClr val="6CA439">
              <a:alpha val="8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a:xfrm>
            <a:off x="3565151" y="6376447"/>
            <a:ext cx="2895600" cy="365125"/>
          </a:xfrm>
        </p:spPr>
        <p:txBody>
          <a:bodyPr/>
          <a:lstStyle>
            <a:lvl1pPr>
              <a:defRPr>
                <a:solidFill>
                  <a:schemeClr val="bg1"/>
                </a:solidFill>
              </a:defRPr>
            </a:lvl1pPr>
          </a:lstStyle>
          <a:p>
            <a:r>
              <a:rPr lang="en-US" dirty="0"/>
              <a:t>Proprietary and confidential</a:t>
            </a:r>
          </a:p>
        </p:txBody>
      </p:sp>
      <p:sp>
        <p:nvSpPr>
          <p:cNvPr id="11" name="Content Placeholder 5"/>
          <p:cNvSpPr>
            <a:spLocks noGrp="1"/>
          </p:cNvSpPr>
          <p:nvPr>
            <p:ph sz="quarter" idx="12" hasCustomPrompt="1"/>
          </p:nvPr>
        </p:nvSpPr>
        <p:spPr>
          <a:xfrm>
            <a:off x="363034" y="3394211"/>
            <a:ext cx="3336588" cy="1678489"/>
          </a:xfrm>
          <a:prstGeom prst="rect">
            <a:avLst/>
          </a:prstGeom>
        </p:spPr>
        <p:txBody>
          <a:bodyPr/>
          <a:lstStyle>
            <a:lvl1pPr marL="0" indent="0" algn="l">
              <a:lnSpc>
                <a:spcPts val="5500"/>
              </a:lnSpc>
              <a:spcBef>
                <a:spcPts val="600"/>
              </a:spcBef>
              <a:buNone/>
              <a:defRPr sz="50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endParaRPr lang="en-US" dirty="0"/>
          </a:p>
        </p:txBody>
      </p:sp>
      <p:sp>
        <p:nvSpPr>
          <p:cNvPr id="12" name="Content Placeholder 5"/>
          <p:cNvSpPr>
            <a:spLocks noGrp="1"/>
          </p:cNvSpPr>
          <p:nvPr>
            <p:ph sz="quarter" idx="13" hasCustomPrompt="1"/>
          </p:nvPr>
        </p:nvSpPr>
        <p:spPr>
          <a:xfrm>
            <a:off x="363034" y="5189127"/>
            <a:ext cx="3202117" cy="553085"/>
          </a:xfrm>
          <a:prstGeom prst="rect">
            <a:avLst/>
          </a:prstGeom>
        </p:spPr>
        <p:txBody>
          <a:bodyPr/>
          <a:lstStyle>
            <a:lvl1pPr marL="0" indent="0" algn="l">
              <a:buNone/>
              <a:defRPr sz="32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3033" y="1006474"/>
            <a:ext cx="3209097" cy="994429"/>
          </a:xfrm>
          <a:prstGeom prst="rect">
            <a:avLst/>
          </a:prstGeom>
        </p:spPr>
      </p:pic>
    </p:spTree>
    <p:extLst>
      <p:ext uri="{BB962C8B-B14F-4D97-AF65-F5344CB8AC3E}">
        <p14:creationId xmlns:p14="http://schemas.microsoft.com/office/powerpoint/2010/main" val="1650693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2" name="Rounded Rectangle 1"/>
          <p:cNvSpPr/>
          <p:nvPr userDrawn="1"/>
        </p:nvSpPr>
        <p:spPr>
          <a:xfrm>
            <a:off x="740623" y="1357311"/>
            <a:ext cx="3634419" cy="4247076"/>
          </a:xfrm>
          <a:prstGeom prst="roundRect">
            <a:avLst>
              <a:gd name="adj" fmla="val 2778"/>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userDrawn="1"/>
        </p:nvSpPr>
        <p:spPr>
          <a:xfrm>
            <a:off x="4843448" y="1357311"/>
            <a:ext cx="3634419" cy="4247076"/>
          </a:xfrm>
          <a:prstGeom prst="roundRect">
            <a:avLst>
              <a:gd name="adj" fmla="val 2778"/>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Content Placeholder 5"/>
          <p:cNvSpPr>
            <a:spLocks noGrp="1"/>
          </p:cNvSpPr>
          <p:nvPr>
            <p:ph sz="quarter" idx="15" hasCustomPrompt="1"/>
          </p:nvPr>
        </p:nvSpPr>
        <p:spPr>
          <a:xfrm>
            <a:off x="877834" y="1540990"/>
            <a:ext cx="3310708" cy="473548"/>
          </a:xfrm>
          <a:prstGeom prst="rect">
            <a:avLst/>
          </a:prstGeom>
        </p:spPr>
        <p:txBody>
          <a:bodyPr numCol="1" spcCol="274320"/>
          <a:lstStyle>
            <a:lvl1pPr marL="0" indent="0" algn="l">
              <a:spcBef>
                <a:spcPts val="1536"/>
              </a:spcBef>
              <a:buFont typeface="Arial" charset="0"/>
              <a:buNone/>
              <a:defRPr sz="20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12" name="Content Placeholder 5"/>
          <p:cNvSpPr>
            <a:spLocks noGrp="1"/>
          </p:cNvSpPr>
          <p:nvPr>
            <p:ph sz="quarter" idx="16" hasCustomPrompt="1"/>
          </p:nvPr>
        </p:nvSpPr>
        <p:spPr>
          <a:xfrm>
            <a:off x="5035500" y="1540989"/>
            <a:ext cx="3144939" cy="473549"/>
          </a:xfrm>
          <a:prstGeom prst="rect">
            <a:avLst/>
          </a:prstGeom>
        </p:spPr>
        <p:txBody>
          <a:bodyPr numCol="1" spcCol="274320"/>
          <a:lstStyle>
            <a:lvl1pPr marL="0" indent="0" algn="l">
              <a:spcBef>
                <a:spcPts val="1536"/>
              </a:spcBef>
              <a:buFont typeface="Arial" charset="0"/>
              <a:buNone/>
              <a:defRPr sz="20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14" name="Content Placeholder 5"/>
          <p:cNvSpPr>
            <a:spLocks noGrp="1"/>
          </p:cNvSpPr>
          <p:nvPr>
            <p:ph sz="quarter" idx="18" hasCustomPrompt="1"/>
          </p:nvPr>
        </p:nvSpPr>
        <p:spPr>
          <a:xfrm>
            <a:off x="5035500" y="2236137"/>
            <a:ext cx="3144939" cy="3191269"/>
          </a:xfrm>
          <a:prstGeom prst="rect">
            <a:avLst/>
          </a:prstGeom>
        </p:spPr>
        <p:txBody>
          <a:bodyPr numCol="1" spcCol="274320"/>
          <a:lstStyle>
            <a:lvl1pPr marL="164592" marR="0" indent="-164592" algn="l" defTabSz="457200" rtl="0" eaLnBrk="1" fontAlgn="auto" latinLnBrk="0" hangingPunct="1">
              <a:lnSpc>
                <a:spcPct val="100000"/>
              </a:lnSpc>
              <a:spcBef>
                <a:spcPts val="1536"/>
              </a:spcBef>
              <a:spcAft>
                <a:spcPts val="0"/>
              </a:spcAft>
              <a:buClrTx/>
              <a:buSzTx/>
              <a:buFont typeface="Arial" charset="0"/>
              <a:buChar char="•"/>
              <a:tabLst/>
              <a:defRPr sz="1600" baseline="0">
                <a:solidFill>
                  <a:schemeClr val="tx1">
                    <a:lumMod val="75000"/>
                    <a:lumOff val="25000"/>
                  </a:schemeClr>
                </a:solidFill>
                <a:latin typeface="Arial Narrow" charset="0"/>
                <a:ea typeface="Arial Narrow" charset="0"/>
                <a:cs typeface="Arial Narrow" charset="0"/>
              </a:defRPr>
            </a:lvl1pPr>
            <a:lvl2pPr marL="651510" indent="-194310">
              <a:spcBef>
                <a:spcPts val="984"/>
              </a:spcBef>
              <a:buClr>
                <a:schemeClr val="bg1">
                  <a:lumMod val="50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914400" indent="0">
              <a:buNone/>
              <a:defRPr/>
            </a:lvl3pPr>
            <a:lvl4pPr marL="1371600" indent="0">
              <a:buNone/>
              <a:defRPr/>
            </a:lvl4pPr>
            <a:lvl5pPr marL="1828800" indent="0">
              <a:buNone/>
              <a:defRPr/>
            </a:lvl5pPr>
          </a:lstStyle>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a:t>
            </a:r>
          </a:p>
          <a:p>
            <a:pPr lvl="1"/>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5" name="Content Placeholder 4"/>
          <p:cNvSpPr>
            <a:spLocks noGrp="1"/>
          </p:cNvSpPr>
          <p:nvPr>
            <p:ph sz="quarter" idx="19" hasCustomPrompt="1"/>
          </p:nvPr>
        </p:nvSpPr>
        <p:spPr>
          <a:xfrm>
            <a:off x="877834" y="2198217"/>
            <a:ext cx="3310708" cy="3229189"/>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buClr>
              <a:buSzPct val="110000"/>
              <a:buFont typeface="Arial" charset="0"/>
              <a:buChar char="•"/>
              <a:tabLst/>
              <a:defRPr sz="1600">
                <a:solidFill>
                  <a:schemeClr val="bg1"/>
                </a:solidFill>
                <a:latin typeface="Arial Narrow" charset="0"/>
                <a:ea typeface="Arial Narrow" charset="0"/>
                <a:cs typeface="Arial Narrow" charset="0"/>
              </a:defRPr>
            </a:lvl1pPr>
            <a:lvl2pPr marL="651510" indent="-194310">
              <a:spcBef>
                <a:spcPts val="984"/>
              </a:spcBef>
              <a:buClr>
                <a:schemeClr val="bg1"/>
              </a:buClr>
              <a:buFont typeface="Courier New" charset="0"/>
              <a:buChar char="o"/>
              <a:defRPr sz="1600">
                <a:solidFill>
                  <a:schemeClr val="bg1"/>
                </a:solidFill>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3" name="Content Placeholder 5">
            <a:extLst>
              <a:ext uri="{FF2B5EF4-FFF2-40B4-BE49-F238E27FC236}">
                <a16:creationId xmlns:a16="http://schemas.microsoft.com/office/drawing/2014/main" id="{DA660B5B-0831-43DF-9C23-75FDACC3F40D}"/>
              </a:ext>
            </a:extLst>
          </p:cNvPr>
          <p:cNvSpPr>
            <a:spLocks noGrp="1"/>
          </p:cNvSpPr>
          <p:nvPr>
            <p:ph sz="quarter" idx="14" hasCustomPrompt="1"/>
          </p:nvPr>
        </p:nvSpPr>
        <p:spPr>
          <a:xfrm>
            <a:off x="740622" y="5727660"/>
            <a:ext cx="7737245" cy="474991"/>
          </a:xfrm>
          <a:prstGeom prst="rect">
            <a:avLst/>
          </a:prstGeom>
        </p:spPr>
        <p:txBody>
          <a:bodyPr numCol="1" spcCol="274320"/>
          <a:lstStyle>
            <a:lvl1pPr marL="0" indent="0" algn="ctr">
              <a:spcBef>
                <a:spcPts val="1536"/>
              </a:spcBef>
              <a:buFont typeface="Arial" charset="0"/>
              <a:buNone/>
              <a:defRPr sz="1600" b="1" baseline="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p>
        </p:txBody>
      </p:sp>
    </p:spTree>
    <p:extLst>
      <p:ext uri="{BB962C8B-B14F-4D97-AF65-F5344CB8AC3E}">
        <p14:creationId xmlns:p14="http://schemas.microsoft.com/office/powerpoint/2010/main" val="401010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mparison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2" name="Rounded Rectangle 1"/>
          <p:cNvSpPr/>
          <p:nvPr userDrawn="1"/>
        </p:nvSpPr>
        <p:spPr>
          <a:xfrm>
            <a:off x="666117" y="1357311"/>
            <a:ext cx="3634419" cy="3343275"/>
          </a:xfrm>
          <a:prstGeom prst="roundRect">
            <a:avLst>
              <a:gd name="adj" fmla="val 2778"/>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userDrawn="1"/>
        </p:nvSpPr>
        <p:spPr>
          <a:xfrm>
            <a:off x="4843448" y="1357311"/>
            <a:ext cx="3634419" cy="3343275"/>
          </a:xfrm>
          <a:prstGeom prst="roundRect">
            <a:avLst>
              <a:gd name="adj" fmla="val 2778"/>
            </a:avLst>
          </a:prstGeom>
          <a:solidFill>
            <a:srgbClr val="E4E5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ent Placeholder 5"/>
          <p:cNvSpPr>
            <a:spLocks noGrp="1"/>
          </p:cNvSpPr>
          <p:nvPr>
            <p:ph sz="quarter" idx="14" hasCustomPrompt="1"/>
          </p:nvPr>
        </p:nvSpPr>
        <p:spPr>
          <a:xfrm>
            <a:off x="666118" y="5027139"/>
            <a:ext cx="7811750" cy="951315"/>
          </a:xfrm>
          <a:prstGeom prst="rect">
            <a:avLst/>
          </a:prstGeom>
        </p:spPr>
        <p:txBody>
          <a:bodyPr numCol="1" spcCol="274320"/>
          <a:lstStyle>
            <a:lvl1pPr marL="0" indent="0" algn="ctr">
              <a:spcBef>
                <a:spcPts val="1536"/>
              </a:spcBef>
              <a:buFont typeface="Arial" charset="0"/>
              <a:buNone/>
              <a:defRPr sz="1600" b="1" baseline="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r>
              <a:rPr lang="en-US" dirty="0" err="1"/>
              <a:t>Curabitur</a:t>
            </a:r>
            <a:r>
              <a:rPr lang="en-US" dirty="0"/>
              <a:t> </a:t>
            </a:r>
            <a:r>
              <a:rPr lang="en-US" dirty="0" err="1"/>
              <a:t>ullamcorper</a:t>
            </a:r>
            <a:r>
              <a:rPr lang="en-US" dirty="0"/>
              <a:t> </a:t>
            </a:r>
            <a:r>
              <a:rPr lang="en-US" dirty="0" err="1"/>
              <a:t>ultricies</a:t>
            </a:r>
            <a:r>
              <a:rPr lang="en-US" dirty="0"/>
              <a:t> nisi. </a:t>
            </a:r>
          </a:p>
        </p:txBody>
      </p:sp>
      <p:sp>
        <p:nvSpPr>
          <p:cNvPr id="11" name="Content Placeholder 5"/>
          <p:cNvSpPr>
            <a:spLocks noGrp="1"/>
          </p:cNvSpPr>
          <p:nvPr>
            <p:ph sz="quarter" idx="15" hasCustomPrompt="1"/>
          </p:nvPr>
        </p:nvSpPr>
        <p:spPr>
          <a:xfrm>
            <a:off x="877834" y="1540990"/>
            <a:ext cx="3028803" cy="473548"/>
          </a:xfrm>
          <a:prstGeom prst="rect">
            <a:avLst/>
          </a:prstGeom>
        </p:spPr>
        <p:txBody>
          <a:bodyPr numCol="1" spcCol="274320"/>
          <a:lstStyle>
            <a:lvl1pPr marL="0" indent="0" algn="l">
              <a:spcBef>
                <a:spcPts val="1536"/>
              </a:spcBef>
              <a:buFont typeface="Arial" charset="0"/>
              <a:buNone/>
              <a:defRPr sz="20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12" name="Content Placeholder 5"/>
          <p:cNvSpPr>
            <a:spLocks noGrp="1"/>
          </p:cNvSpPr>
          <p:nvPr>
            <p:ph sz="quarter" idx="16" hasCustomPrompt="1"/>
          </p:nvPr>
        </p:nvSpPr>
        <p:spPr>
          <a:xfrm>
            <a:off x="5035500" y="1540989"/>
            <a:ext cx="3028803" cy="473549"/>
          </a:xfrm>
          <a:prstGeom prst="rect">
            <a:avLst/>
          </a:prstGeom>
        </p:spPr>
        <p:txBody>
          <a:bodyPr numCol="1" spcCol="274320"/>
          <a:lstStyle>
            <a:lvl1pPr marL="0" indent="0" algn="l">
              <a:spcBef>
                <a:spcPts val="1536"/>
              </a:spcBef>
              <a:buFont typeface="Arial" charset="0"/>
              <a:buNone/>
              <a:defRPr sz="20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14" name="Content Placeholder 5"/>
          <p:cNvSpPr>
            <a:spLocks noGrp="1"/>
          </p:cNvSpPr>
          <p:nvPr>
            <p:ph sz="quarter" idx="18" hasCustomPrompt="1"/>
          </p:nvPr>
        </p:nvSpPr>
        <p:spPr>
          <a:xfrm>
            <a:off x="5035500" y="2236137"/>
            <a:ext cx="3028803" cy="2159047"/>
          </a:xfrm>
          <a:prstGeom prst="rect">
            <a:avLst/>
          </a:prstGeom>
        </p:spPr>
        <p:txBody>
          <a:bodyPr numCol="1" spcCol="274320"/>
          <a:lstStyle>
            <a:lvl1pPr marL="164592" marR="0" indent="-164592" algn="l" defTabSz="457200" rtl="0" eaLnBrk="1" fontAlgn="auto" latinLnBrk="0" hangingPunct="1">
              <a:lnSpc>
                <a:spcPct val="100000"/>
              </a:lnSpc>
              <a:spcBef>
                <a:spcPts val="1536"/>
              </a:spcBef>
              <a:spcAft>
                <a:spcPts val="0"/>
              </a:spcAft>
              <a:buClrTx/>
              <a:buSzTx/>
              <a:buFont typeface="Arial" charset="0"/>
              <a:buChar char="•"/>
              <a:tabLst/>
              <a:defRPr sz="1600" baseline="0">
                <a:solidFill>
                  <a:schemeClr val="tx1">
                    <a:lumMod val="75000"/>
                    <a:lumOff val="25000"/>
                  </a:schemeClr>
                </a:solidFill>
                <a:latin typeface="Arial Narrow" charset="0"/>
                <a:ea typeface="Arial Narrow" charset="0"/>
                <a:cs typeface="Arial Narrow" charset="0"/>
              </a:defRPr>
            </a:lvl1pPr>
            <a:lvl2pPr marL="651510" indent="-194310">
              <a:spcBef>
                <a:spcPts val="984"/>
              </a:spcBef>
              <a:buClr>
                <a:schemeClr val="bg1">
                  <a:lumMod val="50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914400" indent="0">
              <a:buNone/>
              <a:defRPr/>
            </a:lvl3pPr>
            <a:lvl4pPr marL="1371600" indent="0">
              <a:buNone/>
              <a:defRPr/>
            </a:lvl4pPr>
            <a:lvl5pPr marL="1828800" indent="0">
              <a:buNone/>
              <a:defRPr/>
            </a:lvl5pPr>
          </a:lstStyle>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a:t>
            </a:r>
          </a:p>
          <a:p>
            <a:pPr lvl="1"/>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5" name="Content Placeholder 4"/>
          <p:cNvSpPr>
            <a:spLocks noGrp="1"/>
          </p:cNvSpPr>
          <p:nvPr>
            <p:ph sz="quarter" idx="19" hasCustomPrompt="1"/>
          </p:nvPr>
        </p:nvSpPr>
        <p:spPr>
          <a:xfrm>
            <a:off x="877834" y="2198217"/>
            <a:ext cx="3196456" cy="2234888"/>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buClr>
              <a:buSzPct val="110000"/>
              <a:buFont typeface="Arial" charset="0"/>
              <a:buChar char="•"/>
              <a:tabLst/>
              <a:defRPr sz="1600">
                <a:solidFill>
                  <a:schemeClr val="bg1"/>
                </a:solidFill>
                <a:latin typeface="Arial Narrow" charset="0"/>
                <a:ea typeface="Arial Narrow" charset="0"/>
                <a:cs typeface="Arial Narrow" charset="0"/>
              </a:defRPr>
            </a:lvl1pPr>
            <a:lvl2pPr marL="651510" indent="-194310">
              <a:spcBef>
                <a:spcPts val="984"/>
              </a:spcBef>
              <a:buClr>
                <a:schemeClr val="bg1"/>
              </a:buClr>
              <a:buFont typeface="Courier New" charset="0"/>
              <a:buChar char="o"/>
              <a:defRPr sz="1600">
                <a:solidFill>
                  <a:schemeClr val="bg1"/>
                </a:solidFill>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Tree>
    <p:extLst>
      <p:ext uri="{BB962C8B-B14F-4D97-AF65-F5344CB8AC3E}">
        <p14:creationId xmlns:p14="http://schemas.microsoft.com/office/powerpoint/2010/main" val="1499694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8" name="Rectangle 7"/>
          <p:cNvSpPr/>
          <p:nvPr userDrawn="1"/>
        </p:nvSpPr>
        <p:spPr>
          <a:xfrm>
            <a:off x="0" y="2228850"/>
            <a:ext cx="9144000" cy="2557463"/>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Content Placeholder 16"/>
          <p:cNvSpPr>
            <a:spLocks noGrp="1"/>
          </p:cNvSpPr>
          <p:nvPr>
            <p:ph sz="quarter" idx="12" hasCustomPrompt="1"/>
          </p:nvPr>
        </p:nvSpPr>
        <p:spPr>
          <a:xfrm>
            <a:off x="1500187" y="3057525"/>
            <a:ext cx="6143625" cy="742950"/>
          </a:xfrm>
          <a:prstGeom prst="rect">
            <a:avLst/>
          </a:prstGeom>
        </p:spPr>
        <p:txBody>
          <a:bodyPr/>
          <a:lstStyle>
            <a:lvl1pPr marL="0" indent="0" algn="ctr">
              <a:buNone/>
              <a:defRPr sz="4000">
                <a:solidFill>
                  <a:schemeClr val="bg1"/>
                </a:solidFill>
                <a:latin typeface="Arial Narrow" charset="0"/>
                <a:ea typeface="Arial Narrow" charset="0"/>
                <a:cs typeface="Arial Narrow" charset="0"/>
              </a:defRPr>
            </a:lvl1pPr>
          </a:lstStyle>
          <a:p>
            <a:pPr lvl="0"/>
            <a:r>
              <a:rPr lang="en-US" dirty="0" err="1"/>
              <a:t>Lorem</a:t>
            </a:r>
            <a:r>
              <a:rPr lang="en-US" dirty="0"/>
              <a:t> </a:t>
            </a:r>
            <a:r>
              <a:rPr lang="en-US" dirty="0" err="1"/>
              <a:t>ipsum</a:t>
            </a:r>
            <a:r>
              <a:rPr lang="en-US" dirty="0"/>
              <a:t> dolor sit </a:t>
            </a:r>
            <a:r>
              <a:rPr lang="en-US" dirty="0" err="1"/>
              <a:t>amet</a:t>
            </a:r>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Tree>
    <p:extLst>
      <p:ext uri="{BB962C8B-B14F-4D97-AF65-F5344CB8AC3E}">
        <p14:creationId xmlns:p14="http://schemas.microsoft.com/office/powerpoint/2010/main" val="1257004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 Screen-Horizontal - centered text">
    <p:spTree>
      <p:nvGrpSpPr>
        <p:cNvPr id="1" name=""/>
        <p:cNvGrpSpPr/>
        <p:nvPr/>
      </p:nvGrpSpPr>
      <p:grpSpPr>
        <a:xfrm>
          <a:off x="0" y="0"/>
          <a:ext cx="0" cy="0"/>
          <a:chOff x="0" y="0"/>
          <a:chExt cx="0" cy="0"/>
        </a:xfrm>
      </p:grpSpPr>
      <p:sp>
        <p:nvSpPr>
          <p:cNvPr id="2" name="Rectangle 1"/>
          <p:cNvSpPr/>
          <p:nvPr userDrawn="1"/>
        </p:nvSpPr>
        <p:spPr>
          <a:xfrm>
            <a:off x="0" y="4772842"/>
            <a:ext cx="9144000" cy="1406460"/>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2" name="Content Placeholder 5"/>
          <p:cNvSpPr>
            <a:spLocks noGrp="1"/>
          </p:cNvSpPr>
          <p:nvPr>
            <p:ph sz="quarter" idx="14" hasCustomPrompt="1"/>
          </p:nvPr>
        </p:nvSpPr>
        <p:spPr>
          <a:xfrm>
            <a:off x="1205789" y="5013860"/>
            <a:ext cx="6714827" cy="951315"/>
          </a:xfrm>
          <a:prstGeom prst="rect">
            <a:avLst/>
          </a:prstGeom>
        </p:spPr>
        <p:txBody>
          <a:bodyPr numCol="1" spcCol="274320"/>
          <a:lstStyle>
            <a:lvl1pPr marL="0" indent="0" algn="ctr">
              <a:spcBef>
                <a:spcPts val="1536"/>
              </a:spcBef>
              <a:buFont typeface="Arial" charset="0"/>
              <a:buNone/>
              <a:defRPr sz="16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r>
              <a:rPr lang="en-US" dirty="0" err="1"/>
              <a:t>Curabitur</a:t>
            </a:r>
            <a:r>
              <a:rPr lang="en-US" dirty="0"/>
              <a:t> </a:t>
            </a:r>
            <a:r>
              <a:rPr lang="en-US" dirty="0" err="1"/>
              <a:t>ullamcorper</a:t>
            </a:r>
            <a:r>
              <a:rPr lang="en-US" dirty="0"/>
              <a:t> </a:t>
            </a:r>
            <a:r>
              <a:rPr lang="en-US" dirty="0" err="1"/>
              <a:t>ultricies</a:t>
            </a:r>
            <a:r>
              <a:rPr lang="en-US" dirty="0"/>
              <a:t> nisi. Nam </a:t>
            </a:r>
            <a:r>
              <a:rPr lang="en-US" dirty="0" err="1"/>
              <a:t>eget</a:t>
            </a:r>
            <a:r>
              <a:rPr lang="en-US" dirty="0"/>
              <a:t> dui. </a:t>
            </a:r>
            <a:r>
              <a:rPr lang="en-US" dirty="0" err="1"/>
              <a:t>Etiam</a:t>
            </a:r>
            <a:r>
              <a:rPr lang="en-US" dirty="0"/>
              <a:t> </a:t>
            </a:r>
            <a:r>
              <a:rPr lang="en-US" dirty="0" err="1"/>
              <a:t>rhoncus</a:t>
            </a:r>
            <a:r>
              <a:rPr lang="en-US" dirty="0"/>
              <a:t>. Maecenas tempus, </a:t>
            </a:r>
            <a:r>
              <a:rPr lang="en-US" dirty="0" err="1"/>
              <a:t>tellus</a:t>
            </a:r>
            <a:r>
              <a:rPr lang="en-US" dirty="0"/>
              <a:t> </a:t>
            </a:r>
            <a:r>
              <a:rPr lang="en-US" dirty="0" err="1"/>
              <a:t>eget</a:t>
            </a:r>
            <a:r>
              <a:rPr lang="en-US" dirty="0"/>
              <a:t> </a:t>
            </a:r>
            <a:r>
              <a:rPr lang="en-US" dirty="0" err="1"/>
              <a:t>condimentum</a:t>
            </a:r>
            <a:r>
              <a:rPr lang="en-US" dirty="0"/>
              <a:t> </a:t>
            </a:r>
            <a:r>
              <a:rPr lang="en-US" dirty="0" err="1"/>
              <a:t>rhoncus</a:t>
            </a:r>
            <a:r>
              <a:rPr lang="en-US" dirty="0"/>
              <a:t>, </a:t>
            </a:r>
            <a:r>
              <a:rPr lang="en-US" dirty="0" err="1"/>
              <a:t>sem</a:t>
            </a:r>
            <a:r>
              <a:rPr lang="en-US" dirty="0"/>
              <a:t> quam</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6433" y="1125706"/>
            <a:ext cx="4333540" cy="3457544"/>
          </a:xfrm>
          <a:prstGeom prst="rect">
            <a:avLst/>
          </a:prstGeom>
        </p:spPr>
      </p:pic>
    </p:spTree>
    <p:extLst>
      <p:ext uri="{BB962C8B-B14F-4D97-AF65-F5344CB8AC3E}">
        <p14:creationId xmlns:p14="http://schemas.microsoft.com/office/powerpoint/2010/main" val="1386895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 Screen-3 column Horizontal Callout">
    <p:spTree>
      <p:nvGrpSpPr>
        <p:cNvPr id="1" name=""/>
        <p:cNvGrpSpPr/>
        <p:nvPr/>
      </p:nvGrpSpPr>
      <p:grpSpPr>
        <a:xfrm>
          <a:off x="0" y="0"/>
          <a:ext cx="0" cy="0"/>
          <a:chOff x="0" y="0"/>
          <a:chExt cx="0" cy="0"/>
        </a:xfrm>
      </p:grpSpPr>
      <p:sp>
        <p:nvSpPr>
          <p:cNvPr id="2" name="Rectangle 1"/>
          <p:cNvSpPr/>
          <p:nvPr userDrawn="1"/>
        </p:nvSpPr>
        <p:spPr>
          <a:xfrm>
            <a:off x="0" y="4772842"/>
            <a:ext cx="9144000" cy="1406460"/>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2" name="Content Placeholder 5"/>
          <p:cNvSpPr>
            <a:spLocks noGrp="1"/>
          </p:cNvSpPr>
          <p:nvPr>
            <p:ph sz="quarter" idx="14" hasCustomPrompt="1"/>
          </p:nvPr>
        </p:nvSpPr>
        <p:spPr>
          <a:xfrm>
            <a:off x="2671502" y="5013860"/>
            <a:ext cx="6157838" cy="951315"/>
          </a:xfrm>
          <a:prstGeom prst="rect">
            <a:avLst/>
          </a:prstGeom>
        </p:spPr>
        <p:txBody>
          <a:bodyPr numCol="3" spcCol="274320"/>
          <a:lstStyle>
            <a:lvl1pPr marL="164592" indent="-164592" algn="l">
              <a:spcBef>
                <a:spcPts val="1536"/>
              </a:spcBef>
              <a:buFont typeface="Arial" charset="0"/>
              <a:buChar char="•"/>
              <a:defRPr sz="14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a:p>
            <a:pPr lvl="0"/>
            <a:endParaRPr lang="en-US" dirty="0"/>
          </a:p>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pellentsque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6433" y="1125706"/>
            <a:ext cx="4333540" cy="3457544"/>
          </a:xfrm>
          <a:prstGeom prst="rect">
            <a:avLst/>
          </a:prstGeom>
        </p:spPr>
      </p:pic>
      <p:sp>
        <p:nvSpPr>
          <p:cNvPr id="18" name="Content Placeholder 17"/>
          <p:cNvSpPr>
            <a:spLocks noGrp="1"/>
          </p:cNvSpPr>
          <p:nvPr>
            <p:ph sz="quarter" idx="15" hasCustomPrompt="1"/>
          </p:nvPr>
        </p:nvSpPr>
        <p:spPr>
          <a:xfrm>
            <a:off x="316968" y="5288093"/>
            <a:ext cx="2110535" cy="402848"/>
          </a:xfrm>
          <a:prstGeom prst="rect">
            <a:avLst/>
          </a:prstGeom>
        </p:spPr>
        <p:txBody>
          <a:bodyPr/>
          <a:lstStyle>
            <a:lvl1pPr marL="0" indent="0">
              <a:buNone/>
              <a:defRPr sz="2200">
                <a:solidFill>
                  <a:schemeClr val="bg1"/>
                </a:solidFill>
                <a:latin typeface="Arial Narrow" charset="0"/>
                <a:ea typeface="Arial Narrow" charset="0"/>
                <a:cs typeface="Arial Narrow" charset="0"/>
              </a:defRPr>
            </a:lvl1pPr>
          </a:lstStyle>
          <a:p>
            <a:pPr lvl="0"/>
            <a:r>
              <a:rPr lang="en-US" dirty="0"/>
              <a:t>Callout header</a:t>
            </a:r>
          </a:p>
        </p:txBody>
      </p:sp>
    </p:spTree>
    <p:extLst>
      <p:ext uri="{BB962C8B-B14F-4D97-AF65-F5344CB8AC3E}">
        <p14:creationId xmlns:p14="http://schemas.microsoft.com/office/powerpoint/2010/main" val="247373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Mobile - 3 screens">
    <p:spTree>
      <p:nvGrpSpPr>
        <p:cNvPr id="1" name=""/>
        <p:cNvGrpSpPr/>
        <p:nvPr/>
      </p:nvGrpSpPr>
      <p:grpSpPr>
        <a:xfrm>
          <a:off x="0" y="0"/>
          <a:ext cx="0" cy="0"/>
          <a:chOff x="0" y="0"/>
          <a:chExt cx="0" cy="0"/>
        </a:xfrm>
      </p:grpSpPr>
      <p:sp>
        <p:nvSpPr>
          <p:cNvPr id="19" name="Rectangle 18"/>
          <p:cNvSpPr/>
          <p:nvPr userDrawn="1"/>
        </p:nvSpPr>
        <p:spPr>
          <a:xfrm>
            <a:off x="0" y="2143464"/>
            <a:ext cx="9144000" cy="2764714"/>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603701" y="1598603"/>
            <a:ext cx="2060504" cy="3902357"/>
          </a:xfrm>
          <a:prstGeom prst="rect">
            <a:avLst/>
          </a:prstGeom>
          <a:effectLst>
            <a:outerShdw blurRad="228600" dist="101600" dir="2700000" algn="tl" rotWithShape="0">
              <a:prstClr val="black">
                <a:alpha val="30000"/>
              </a:prstClr>
            </a:outerShdw>
          </a:effectLst>
        </p:spPr>
      </p:pic>
      <p:sp>
        <p:nvSpPr>
          <p:cNvPr id="16" name="Content Placeholder 5"/>
          <p:cNvSpPr>
            <a:spLocks noGrp="1"/>
          </p:cNvSpPr>
          <p:nvPr>
            <p:ph sz="quarter" idx="15" hasCustomPrompt="1"/>
          </p:nvPr>
        </p:nvSpPr>
        <p:spPr>
          <a:xfrm>
            <a:off x="3515418" y="3043399"/>
            <a:ext cx="4466757" cy="909169"/>
          </a:xfrm>
          <a:prstGeom prst="rect">
            <a:avLst/>
          </a:prstGeom>
        </p:spPr>
        <p:txBody>
          <a:bodyPr numCol="1" spcCol="274320"/>
          <a:lstStyle>
            <a:lvl1pPr marL="0" indent="0" algn="l">
              <a:spcBef>
                <a:spcPts val="1536"/>
              </a:spcBef>
              <a:buFont typeface="Arial" charset="0"/>
              <a:buNone/>
              <a:defRPr sz="22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spTree>
    <p:extLst>
      <p:ext uri="{BB962C8B-B14F-4D97-AF65-F5344CB8AC3E}">
        <p14:creationId xmlns:p14="http://schemas.microsoft.com/office/powerpoint/2010/main" val="11256411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bile - 3 screens + Callout">
    <p:spTree>
      <p:nvGrpSpPr>
        <p:cNvPr id="1" name=""/>
        <p:cNvGrpSpPr/>
        <p:nvPr/>
      </p:nvGrpSpPr>
      <p:grpSpPr>
        <a:xfrm>
          <a:off x="0" y="0"/>
          <a:ext cx="0" cy="0"/>
          <a:chOff x="0" y="0"/>
          <a:chExt cx="0" cy="0"/>
        </a:xfrm>
      </p:grpSpPr>
      <p:sp>
        <p:nvSpPr>
          <p:cNvPr id="2" name="Rectangle 1"/>
          <p:cNvSpPr/>
          <p:nvPr userDrawn="1"/>
        </p:nvSpPr>
        <p:spPr>
          <a:xfrm>
            <a:off x="1" y="1852839"/>
            <a:ext cx="9144000" cy="2460812"/>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2" name="Content Placeholder 5"/>
          <p:cNvSpPr>
            <a:spLocks noGrp="1"/>
          </p:cNvSpPr>
          <p:nvPr>
            <p:ph sz="quarter" idx="14" hasCustomPrompt="1"/>
          </p:nvPr>
        </p:nvSpPr>
        <p:spPr>
          <a:xfrm>
            <a:off x="805176" y="4927188"/>
            <a:ext cx="1987995" cy="768375"/>
          </a:xfrm>
          <a:prstGeom prst="rect">
            <a:avLst/>
          </a:prstGeom>
        </p:spPr>
        <p:txBody>
          <a:bodyPr numCol="1" spcCol="274320"/>
          <a:lstStyle>
            <a:lvl1pPr marL="0" indent="0" algn="ctr">
              <a:spcBef>
                <a:spcPts val="1536"/>
              </a:spcBef>
              <a:buFont typeface="Arial" charset="0"/>
              <a:buNone/>
              <a:defRPr sz="14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879021" y="1367314"/>
            <a:ext cx="1840307" cy="3485329"/>
          </a:xfrm>
          <a:prstGeom prst="rect">
            <a:avLst/>
          </a:prstGeom>
          <a:effectLst>
            <a:outerShdw blurRad="254000" dist="165100" dir="2700000" algn="tl" rotWithShape="0">
              <a:prstClr val="black">
                <a:alpha val="20000"/>
              </a:prstClr>
            </a:outerShdw>
          </a:effectLst>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3266885" y="1361177"/>
            <a:ext cx="1840307" cy="3485329"/>
          </a:xfrm>
          <a:prstGeom prst="rect">
            <a:avLst/>
          </a:prstGeom>
          <a:effectLst>
            <a:outerShdw blurRad="254000" dist="165100" dir="2700000" algn="tl" rotWithShape="0">
              <a:prstClr val="black">
                <a:alpha val="20000"/>
              </a:prstClr>
            </a:outerShdw>
          </a:effectLst>
        </p:spPr>
      </p:pic>
      <p:sp>
        <p:nvSpPr>
          <p:cNvPr id="16" name="Content Placeholder 5"/>
          <p:cNvSpPr>
            <a:spLocks noGrp="1"/>
          </p:cNvSpPr>
          <p:nvPr>
            <p:ph sz="quarter" idx="15" hasCustomPrompt="1"/>
          </p:nvPr>
        </p:nvSpPr>
        <p:spPr>
          <a:xfrm>
            <a:off x="3193040" y="4927187"/>
            <a:ext cx="1987995" cy="768375"/>
          </a:xfrm>
          <a:prstGeom prst="rect">
            <a:avLst/>
          </a:prstGeom>
        </p:spPr>
        <p:txBody>
          <a:bodyPr numCol="1" spcCol="274320"/>
          <a:lstStyle>
            <a:lvl1pPr marL="0" indent="0" algn="ctr">
              <a:spcBef>
                <a:spcPts val="1536"/>
              </a:spcBef>
              <a:buFont typeface="Arial" charset="0"/>
              <a:buNone/>
              <a:defRPr sz="14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sp>
        <p:nvSpPr>
          <p:cNvPr id="19" name="Content Placeholder 5"/>
          <p:cNvSpPr>
            <a:spLocks noGrp="1"/>
          </p:cNvSpPr>
          <p:nvPr>
            <p:ph sz="quarter" idx="16" hasCustomPrompt="1"/>
          </p:nvPr>
        </p:nvSpPr>
        <p:spPr>
          <a:xfrm>
            <a:off x="5830644" y="2164962"/>
            <a:ext cx="2657139" cy="1877758"/>
          </a:xfrm>
          <a:prstGeom prst="rect">
            <a:avLst/>
          </a:prstGeom>
        </p:spPr>
        <p:txBody>
          <a:bodyPr numCol="1" spcCol="274320"/>
          <a:lstStyle>
            <a:lvl1pPr marL="0" marR="0" indent="0" algn="l" defTabSz="457200" rtl="0" eaLnBrk="1" fontAlgn="auto" latinLnBrk="0" hangingPunct="1">
              <a:lnSpc>
                <a:spcPct val="100000"/>
              </a:lnSpc>
              <a:spcBef>
                <a:spcPts val="1536"/>
              </a:spcBef>
              <a:spcAft>
                <a:spcPts val="0"/>
              </a:spcAft>
              <a:buClrTx/>
              <a:buSzTx/>
              <a:buFont typeface="Arial" charset="0"/>
              <a:buNone/>
              <a:tabLst/>
              <a:defRPr sz="20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ts val="1536"/>
              </a:spcBef>
              <a:spcAft>
                <a:spcPts val="0"/>
              </a:spcAft>
              <a:buClrTx/>
              <a:buSzTx/>
              <a:buFont typeface="Arial" charset="0"/>
              <a:buNone/>
              <a:tabLst/>
              <a:defRPr/>
            </a:pP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a:t>
            </a:r>
            <a:r>
              <a:rPr lang="en-US" dirty="0" err="1"/>
              <a:t>parturien</a:t>
            </a:r>
            <a:r>
              <a:rPr lang="en-US" dirty="0"/>
              <a:t>.</a:t>
            </a:r>
          </a:p>
        </p:txBody>
      </p:sp>
    </p:spTree>
    <p:extLst>
      <p:ext uri="{BB962C8B-B14F-4D97-AF65-F5344CB8AC3E}">
        <p14:creationId xmlns:p14="http://schemas.microsoft.com/office/powerpoint/2010/main" val="1542772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 3 screens">
    <p:spTree>
      <p:nvGrpSpPr>
        <p:cNvPr id="1" name=""/>
        <p:cNvGrpSpPr/>
        <p:nvPr/>
      </p:nvGrpSpPr>
      <p:grpSpPr>
        <a:xfrm>
          <a:off x="0" y="0"/>
          <a:ext cx="0" cy="0"/>
          <a:chOff x="0" y="0"/>
          <a:chExt cx="0" cy="0"/>
        </a:xfrm>
      </p:grpSpPr>
      <p:sp>
        <p:nvSpPr>
          <p:cNvPr id="19" name="Rectangle 18"/>
          <p:cNvSpPr/>
          <p:nvPr userDrawn="1"/>
        </p:nvSpPr>
        <p:spPr>
          <a:xfrm>
            <a:off x="1" y="1842247"/>
            <a:ext cx="9144000" cy="2466991"/>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2" name="Content Placeholder 5"/>
          <p:cNvSpPr>
            <a:spLocks noGrp="1"/>
          </p:cNvSpPr>
          <p:nvPr>
            <p:ph sz="quarter" idx="14" hasCustomPrompt="1"/>
          </p:nvPr>
        </p:nvSpPr>
        <p:spPr>
          <a:xfrm>
            <a:off x="630365" y="4891420"/>
            <a:ext cx="1987995" cy="768375"/>
          </a:xfrm>
          <a:prstGeom prst="rect">
            <a:avLst/>
          </a:prstGeom>
        </p:spPr>
        <p:txBody>
          <a:bodyPr numCol="1" spcCol="274320"/>
          <a:lstStyle>
            <a:lvl1pPr marL="0" indent="0" algn="ctr">
              <a:spcBef>
                <a:spcPts val="1536"/>
              </a:spcBef>
              <a:buFont typeface="Arial" charset="0"/>
              <a:buNone/>
              <a:defRPr sz="14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704210" y="1356721"/>
            <a:ext cx="1840307" cy="3485329"/>
          </a:xfrm>
          <a:prstGeom prst="rect">
            <a:avLst/>
          </a:prstGeom>
          <a:effectLst>
            <a:outerShdw blurRad="228600" dist="101600" dir="2700000" algn="tl" rotWithShape="0">
              <a:prstClr val="black">
                <a:alpha val="30000"/>
              </a:prstClr>
            </a:outerShdw>
          </a:effectLst>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3679804" y="1356721"/>
            <a:ext cx="1840307" cy="3485329"/>
          </a:xfrm>
          <a:prstGeom prst="rect">
            <a:avLst/>
          </a:prstGeom>
          <a:effectLst>
            <a:outerShdw blurRad="228600" dist="101600" dir="2700000" algn="tl" rotWithShape="0">
              <a:prstClr val="black">
                <a:alpha val="30000"/>
              </a:prstClr>
            </a:outerShdw>
          </a:effectLst>
        </p:spPr>
      </p:pic>
      <p:pic>
        <p:nvPicPr>
          <p:cNvPr id="14" name="Picture 13"/>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6655398" y="1356721"/>
            <a:ext cx="1840307" cy="3485329"/>
          </a:xfrm>
          <a:prstGeom prst="rect">
            <a:avLst/>
          </a:prstGeom>
          <a:effectLst>
            <a:outerShdw blurRad="228600" dist="101600" dir="2700000" algn="tl" rotWithShape="0">
              <a:prstClr val="black">
                <a:alpha val="30000"/>
              </a:prstClr>
            </a:outerShdw>
          </a:effectLst>
        </p:spPr>
      </p:pic>
      <p:sp>
        <p:nvSpPr>
          <p:cNvPr id="16" name="Content Placeholder 5"/>
          <p:cNvSpPr>
            <a:spLocks noGrp="1"/>
          </p:cNvSpPr>
          <p:nvPr>
            <p:ph sz="quarter" idx="15" hasCustomPrompt="1"/>
          </p:nvPr>
        </p:nvSpPr>
        <p:spPr>
          <a:xfrm>
            <a:off x="3609410" y="4891420"/>
            <a:ext cx="1987995" cy="768375"/>
          </a:xfrm>
          <a:prstGeom prst="rect">
            <a:avLst/>
          </a:prstGeom>
        </p:spPr>
        <p:txBody>
          <a:bodyPr numCol="1" spcCol="274320"/>
          <a:lstStyle>
            <a:lvl1pPr marL="0" indent="0" algn="ctr">
              <a:spcBef>
                <a:spcPts val="1536"/>
              </a:spcBef>
              <a:buFont typeface="Arial" charset="0"/>
              <a:buNone/>
              <a:defRPr sz="14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sp>
        <p:nvSpPr>
          <p:cNvPr id="17" name="Content Placeholder 5"/>
          <p:cNvSpPr>
            <a:spLocks noGrp="1"/>
          </p:cNvSpPr>
          <p:nvPr>
            <p:ph sz="quarter" idx="16" hasCustomPrompt="1"/>
          </p:nvPr>
        </p:nvSpPr>
        <p:spPr>
          <a:xfrm>
            <a:off x="6600432" y="4891420"/>
            <a:ext cx="1987995" cy="768375"/>
          </a:xfrm>
          <a:prstGeom prst="rect">
            <a:avLst/>
          </a:prstGeom>
        </p:spPr>
        <p:txBody>
          <a:bodyPr numCol="1" spcCol="274320"/>
          <a:lstStyle>
            <a:lvl1pPr marL="0" indent="0" algn="ctr">
              <a:spcBef>
                <a:spcPts val="1536"/>
              </a:spcBef>
              <a:buFont typeface="Arial" charset="0"/>
              <a:buNone/>
              <a:defRPr sz="1400" baseline="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spTree>
    <p:extLst>
      <p:ext uri="{BB962C8B-B14F-4D97-AF65-F5344CB8AC3E}">
        <p14:creationId xmlns:p14="http://schemas.microsoft.com/office/powerpoint/2010/main" val="22169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Multi Platform + Callout">
    <p:spTree>
      <p:nvGrpSpPr>
        <p:cNvPr id="1" name=""/>
        <p:cNvGrpSpPr/>
        <p:nvPr/>
      </p:nvGrpSpPr>
      <p:grpSpPr>
        <a:xfrm>
          <a:off x="0" y="0"/>
          <a:ext cx="0" cy="0"/>
          <a:chOff x="0" y="0"/>
          <a:chExt cx="0" cy="0"/>
        </a:xfrm>
      </p:grpSpPr>
      <p:sp>
        <p:nvSpPr>
          <p:cNvPr id="2" name="Rounded Rectangle 1"/>
          <p:cNvSpPr/>
          <p:nvPr userDrawn="1"/>
        </p:nvSpPr>
        <p:spPr>
          <a:xfrm>
            <a:off x="0" y="1617274"/>
            <a:ext cx="9144000" cy="2603133"/>
          </a:xfrm>
          <a:prstGeom prst="roundRect">
            <a:avLst>
              <a:gd name="adj" fmla="val 0"/>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p:cNvGrpSpPr/>
          <p:nvPr userDrawn="1"/>
        </p:nvGrpSpPr>
        <p:grpSpPr>
          <a:xfrm>
            <a:off x="1095790" y="1452763"/>
            <a:ext cx="4105228" cy="3275384"/>
            <a:chOff x="-3872997" y="1918661"/>
            <a:chExt cx="4105228" cy="3275384"/>
          </a:xfrm>
        </p:grpSpPr>
        <p:sp>
          <p:nvSpPr>
            <p:cNvPr id="7" name="Rectangle 6"/>
            <p:cNvSpPr/>
            <p:nvPr userDrawn="1"/>
          </p:nvSpPr>
          <p:spPr>
            <a:xfrm>
              <a:off x="-3726684" y="2043113"/>
              <a:ext cx="3814763" cy="2214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72997" y="1918661"/>
              <a:ext cx="4105228" cy="3275384"/>
            </a:xfrm>
            <a:prstGeom prst="rect">
              <a:avLst/>
            </a:prstGeom>
          </p:spPr>
        </p:pic>
      </p:gr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9" name="Content Placeholder 5"/>
          <p:cNvSpPr>
            <a:spLocks noGrp="1"/>
          </p:cNvSpPr>
          <p:nvPr>
            <p:ph sz="quarter" idx="16" hasCustomPrompt="1"/>
          </p:nvPr>
        </p:nvSpPr>
        <p:spPr>
          <a:xfrm>
            <a:off x="5558220" y="2068956"/>
            <a:ext cx="3281202" cy="1640202"/>
          </a:xfrm>
          <a:prstGeom prst="rect">
            <a:avLst/>
          </a:prstGeom>
        </p:spPr>
        <p:txBody>
          <a:bodyPr numCol="1" spcCol="274320"/>
          <a:lstStyle>
            <a:lvl1pPr marL="0" marR="0" indent="0" algn="l" defTabSz="457200" rtl="0" eaLnBrk="1" fontAlgn="auto" latinLnBrk="0" hangingPunct="1">
              <a:lnSpc>
                <a:spcPct val="100000"/>
              </a:lnSpc>
              <a:spcBef>
                <a:spcPts val="1536"/>
              </a:spcBef>
              <a:spcAft>
                <a:spcPts val="0"/>
              </a:spcAft>
              <a:buClrTx/>
              <a:buSzTx/>
              <a:buFont typeface="Arial" charset="0"/>
              <a:buNone/>
              <a:tabLst/>
              <a:defRPr sz="22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ts val="1536"/>
              </a:spcBef>
              <a:spcAft>
                <a:spcPts val="0"/>
              </a:spcAft>
              <a:buClrTx/>
              <a:buSzTx/>
              <a:buFont typeface="Arial" charset="0"/>
              <a:buNone/>
              <a:tabLst/>
              <a:defRPr/>
            </a:pP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a:t>
            </a:r>
            <a:r>
              <a:rPr lang="en-US" dirty="0" err="1"/>
              <a:t>parturien</a:t>
            </a:r>
            <a:r>
              <a:rPr lang="en-US" dirty="0"/>
              <a:t>.</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836" y="2231958"/>
            <a:ext cx="1725353" cy="2426621"/>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val="0"/>
              </a:ext>
            </a:extLst>
          </a:blip>
          <a:srcRect l="25373" t="5687" r="28536" b="7021"/>
          <a:stretch/>
        </p:blipFill>
        <p:spPr>
          <a:xfrm>
            <a:off x="1506313" y="2825337"/>
            <a:ext cx="1066721" cy="1997856"/>
          </a:xfrm>
          <a:prstGeom prst="rect">
            <a:avLst/>
          </a:prstGeom>
          <a:effectLst>
            <a:outerShdw blurRad="50800" dist="38100" dir="2700000" algn="tl" rotWithShape="0">
              <a:prstClr val="black">
                <a:alpha val="0"/>
              </a:prstClr>
            </a:outerShdw>
          </a:effectLst>
        </p:spPr>
      </p:pic>
      <p:sp>
        <p:nvSpPr>
          <p:cNvPr id="13" name="Content Placeholder 4">
            <a:extLst>
              <a:ext uri="{FF2B5EF4-FFF2-40B4-BE49-F238E27FC236}">
                <a16:creationId xmlns:a16="http://schemas.microsoft.com/office/drawing/2014/main" id="{28F82AFC-6861-44EA-A5DD-B979953E3F5D}"/>
              </a:ext>
            </a:extLst>
          </p:cNvPr>
          <p:cNvSpPr>
            <a:spLocks noGrp="1"/>
          </p:cNvSpPr>
          <p:nvPr>
            <p:ph sz="quarter" idx="15" hasCustomPrompt="1"/>
          </p:nvPr>
        </p:nvSpPr>
        <p:spPr>
          <a:xfrm>
            <a:off x="564836" y="5114830"/>
            <a:ext cx="8162305" cy="434515"/>
          </a:xfrm>
          <a:prstGeom prst="rect">
            <a:avLst/>
          </a:prstGeom>
        </p:spPr>
        <p:txBody>
          <a:bodyPr/>
          <a:lstStyle>
            <a:lvl1pPr marL="0" indent="0" algn="ctr">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Tree>
    <p:extLst>
      <p:ext uri="{BB962C8B-B14F-4D97-AF65-F5344CB8AC3E}">
        <p14:creationId xmlns:p14="http://schemas.microsoft.com/office/powerpoint/2010/main" val="4276332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Multi Platform + Callout">
    <p:spTree>
      <p:nvGrpSpPr>
        <p:cNvPr id="1" name=""/>
        <p:cNvGrpSpPr/>
        <p:nvPr/>
      </p:nvGrpSpPr>
      <p:grpSpPr>
        <a:xfrm>
          <a:off x="0" y="0"/>
          <a:ext cx="0" cy="0"/>
          <a:chOff x="0" y="0"/>
          <a:chExt cx="0" cy="0"/>
        </a:xfrm>
      </p:grpSpPr>
      <p:sp>
        <p:nvSpPr>
          <p:cNvPr id="2" name="Rounded Rectangle 1"/>
          <p:cNvSpPr/>
          <p:nvPr userDrawn="1"/>
        </p:nvSpPr>
        <p:spPr>
          <a:xfrm>
            <a:off x="0" y="2054590"/>
            <a:ext cx="9144000" cy="2603133"/>
          </a:xfrm>
          <a:prstGeom prst="roundRect">
            <a:avLst>
              <a:gd name="adj" fmla="val 0"/>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p:cNvGrpSpPr/>
          <p:nvPr userDrawn="1"/>
        </p:nvGrpSpPr>
        <p:grpSpPr>
          <a:xfrm>
            <a:off x="1095790" y="1890084"/>
            <a:ext cx="4105228" cy="3275384"/>
            <a:chOff x="-3872997" y="1918661"/>
            <a:chExt cx="4105228" cy="3275384"/>
          </a:xfrm>
        </p:grpSpPr>
        <p:sp>
          <p:nvSpPr>
            <p:cNvPr id="7" name="Rectangle 6"/>
            <p:cNvSpPr/>
            <p:nvPr userDrawn="1"/>
          </p:nvSpPr>
          <p:spPr>
            <a:xfrm>
              <a:off x="-3726684" y="2043113"/>
              <a:ext cx="3814763" cy="2214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72997" y="1918661"/>
              <a:ext cx="4105228" cy="3275384"/>
            </a:xfrm>
            <a:prstGeom prst="rect">
              <a:avLst/>
            </a:prstGeom>
          </p:spPr>
        </p:pic>
      </p:gr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9" name="Content Placeholder 5"/>
          <p:cNvSpPr>
            <a:spLocks noGrp="1"/>
          </p:cNvSpPr>
          <p:nvPr>
            <p:ph sz="quarter" idx="16" hasCustomPrompt="1"/>
          </p:nvPr>
        </p:nvSpPr>
        <p:spPr>
          <a:xfrm>
            <a:off x="5558220" y="2546033"/>
            <a:ext cx="3281202" cy="1640202"/>
          </a:xfrm>
          <a:prstGeom prst="rect">
            <a:avLst/>
          </a:prstGeom>
        </p:spPr>
        <p:txBody>
          <a:bodyPr numCol="1" spcCol="274320"/>
          <a:lstStyle>
            <a:lvl1pPr marL="0" marR="0" indent="0" algn="l" defTabSz="457200" rtl="0" eaLnBrk="1" fontAlgn="auto" latinLnBrk="0" hangingPunct="1">
              <a:lnSpc>
                <a:spcPct val="100000"/>
              </a:lnSpc>
              <a:spcBef>
                <a:spcPts val="1536"/>
              </a:spcBef>
              <a:spcAft>
                <a:spcPts val="0"/>
              </a:spcAft>
              <a:buClrTx/>
              <a:buSzTx/>
              <a:buFont typeface="Arial" charset="0"/>
              <a:buNone/>
              <a:tabLst/>
              <a:defRPr sz="22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ts val="1536"/>
              </a:spcBef>
              <a:spcAft>
                <a:spcPts val="0"/>
              </a:spcAft>
              <a:buClrTx/>
              <a:buSzTx/>
              <a:buFont typeface="Arial" charset="0"/>
              <a:buNone/>
              <a:tabLst/>
              <a:defRPr/>
            </a:pP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a:t>
            </a:r>
            <a:r>
              <a:rPr lang="en-US" dirty="0" err="1"/>
              <a:t>parturien</a:t>
            </a:r>
            <a:r>
              <a:rPr lang="en-US" dirty="0"/>
              <a:t>.</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4836" y="2738847"/>
            <a:ext cx="1725353" cy="2426621"/>
          </a:xfrm>
          <a:prstGeom prst="rect">
            <a:avLst/>
          </a:prstGeom>
        </p:spPr>
      </p:pic>
      <p:pic>
        <p:nvPicPr>
          <p:cNvPr id="5" name="Picture 4"/>
          <p:cNvPicPr>
            <a:picLocks noChangeAspect="1"/>
          </p:cNvPicPr>
          <p:nvPr userDrawn="1"/>
        </p:nvPicPr>
        <p:blipFill rotWithShape="1">
          <a:blip r:embed="rId5">
            <a:extLst>
              <a:ext uri="{28A0092B-C50C-407E-A947-70E740481C1C}">
                <a14:useLocalDpi xmlns:a14="http://schemas.microsoft.com/office/drawing/2010/main" val="0"/>
              </a:ext>
            </a:extLst>
          </a:blip>
          <a:srcRect l="25373" t="5687" r="28536" b="7021"/>
          <a:stretch/>
        </p:blipFill>
        <p:spPr>
          <a:xfrm>
            <a:off x="1506313" y="3381924"/>
            <a:ext cx="1066721" cy="1997856"/>
          </a:xfrm>
          <a:prstGeom prst="rect">
            <a:avLst/>
          </a:prstGeom>
          <a:effectLst>
            <a:outerShdw blurRad="50800" dist="38100" dir="2700000" algn="tl" rotWithShape="0">
              <a:prstClr val="black">
                <a:alpha val="0"/>
              </a:prstClr>
            </a:outerShdw>
          </a:effectLst>
        </p:spPr>
      </p:pic>
    </p:spTree>
    <p:extLst>
      <p:ext uri="{BB962C8B-B14F-4D97-AF65-F5344CB8AC3E}">
        <p14:creationId xmlns:p14="http://schemas.microsoft.com/office/powerpoint/2010/main" val="902542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alue Statement/Intro Slide">
    <p:spTree>
      <p:nvGrpSpPr>
        <p:cNvPr id="1" name=""/>
        <p:cNvGrpSpPr/>
        <p:nvPr/>
      </p:nvGrpSpPr>
      <p:grpSpPr>
        <a:xfrm>
          <a:off x="0" y="0"/>
          <a:ext cx="0" cy="0"/>
          <a:chOff x="0" y="0"/>
          <a:chExt cx="0" cy="0"/>
        </a:xfrm>
      </p:grpSpPr>
      <p:sp>
        <p:nvSpPr>
          <p:cNvPr id="2" name="Rectangle 1"/>
          <p:cNvSpPr/>
          <p:nvPr userDrawn="1"/>
        </p:nvSpPr>
        <p:spPr>
          <a:xfrm>
            <a:off x="0" y="0"/>
            <a:ext cx="3778624" cy="6858000"/>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385675"/>
            <a:ext cx="3217993" cy="1785984"/>
          </a:xfrm>
          <a:prstGeom prst="rect">
            <a:avLst/>
          </a:prstGeom>
        </p:spPr>
        <p:txBody>
          <a:bodyPr/>
          <a:lstStyle>
            <a:lvl1pPr marL="0" indent="0" algn="l">
              <a:buNone/>
              <a:defRPr sz="400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endParaRPr lang="en-US" dirty="0"/>
          </a:p>
        </p:txBody>
      </p:sp>
      <p:sp>
        <p:nvSpPr>
          <p:cNvPr id="12" name="Content Placeholder 5"/>
          <p:cNvSpPr>
            <a:spLocks noGrp="1"/>
          </p:cNvSpPr>
          <p:nvPr>
            <p:ph sz="quarter" idx="14" hasCustomPrompt="1"/>
          </p:nvPr>
        </p:nvSpPr>
        <p:spPr>
          <a:xfrm>
            <a:off x="291689" y="2557334"/>
            <a:ext cx="3123864" cy="2321495"/>
          </a:xfrm>
          <a:prstGeom prst="rect">
            <a:avLst/>
          </a:prstGeom>
        </p:spPr>
        <p:txBody>
          <a:bodyPr/>
          <a:lstStyle>
            <a:lvl1pPr marL="0" indent="0" algn="l">
              <a:spcBef>
                <a:spcPts val="1536"/>
              </a:spcBef>
              <a:buFont typeface="Arial" charset="0"/>
              <a:buNone/>
              <a:defRPr sz="160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a:t>
            </a:r>
            <a:r>
              <a:rPr lang="en-US" dirty="0" err="1"/>
              <a:t>dolor.Aenean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a:t>
            </a:r>
            <a:r>
              <a:rPr lang="en-US" dirty="0" err="1"/>
              <a:t>mus.Donec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sp>
        <p:nvSpPr>
          <p:cNvPr id="7" name="Content Placeholder 5"/>
          <p:cNvSpPr>
            <a:spLocks noGrp="1"/>
          </p:cNvSpPr>
          <p:nvPr>
            <p:ph sz="quarter" idx="15" hasCustomPrompt="1"/>
          </p:nvPr>
        </p:nvSpPr>
        <p:spPr>
          <a:xfrm>
            <a:off x="4461656" y="891417"/>
            <a:ext cx="4149909" cy="782283"/>
          </a:xfrm>
          <a:prstGeom prst="rect">
            <a:avLst/>
          </a:prstGeom>
        </p:spPr>
        <p:txBody>
          <a:bodyPr/>
          <a:lstStyle>
            <a:lvl1pPr marL="0" indent="0" algn="l">
              <a:spcBef>
                <a:spcPts val="1536"/>
              </a:spcBef>
              <a:buFont typeface="Arial" charset="0"/>
              <a:buNone/>
              <a:defRPr sz="160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a:t>
            </a:r>
          </a:p>
        </p:txBody>
      </p:sp>
      <p:sp>
        <p:nvSpPr>
          <p:cNvPr id="11" name="Content Placeholder 5"/>
          <p:cNvSpPr>
            <a:spLocks noGrp="1"/>
          </p:cNvSpPr>
          <p:nvPr>
            <p:ph sz="quarter" idx="19" hasCustomPrompt="1"/>
          </p:nvPr>
        </p:nvSpPr>
        <p:spPr>
          <a:xfrm>
            <a:off x="4461655" y="491645"/>
            <a:ext cx="4149909" cy="387583"/>
          </a:xfrm>
          <a:prstGeom prst="rect">
            <a:avLst/>
          </a:prstGeom>
        </p:spPr>
        <p:txBody>
          <a:bodyPr/>
          <a:lstStyle>
            <a:lvl1pPr marL="0" indent="0" algn="l">
              <a:spcBef>
                <a:spcPts val="1536"/>
              </a:spcBef>
              <a:buFont typeface="Arial" charset="0"/>
              <a:buNone/>
              <a:defRPr sz="2200" b="0">
                <a:solidFill>
                  <a:srgbClr val="6CA439"/>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17" name="Content Placeholder 5"/>
          <p:cNvSpPr>
            <a:spLocks noGrp="1"/>
          </p:cNvSpPr>
          <p:nvPr>
            <p:ph sz="quarter" idx="20" hasCustomPrompt="1"/>
          </p:nvPr>
        </p:nvSpPr>
        <p:spPr>
          <a:xfrm>
            <a:off x="4461656" y="2364960"/>
            <a:ext cx="4149909" cy="782283"/>
          </a:xfrm>
          <a:prstGeom prst="rect">
            <a:avLst/>
          </a:prstGeom>
        </p:spPr>
        <p:txBody>
          <a:bodyPr/>
          <a:lstStyle>
            <a:lvl1pPr marL="0" indent="0" algn="l">
              <a:spcBef>
                <a:spcPts val="1536"/>
              </a:spcBef>
              <a:buFont typeface="Arial" charset="0"/>
              <a:buNone/>
              <a:defRPr sz="160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a:t>
            </a:r>
          </a:p>
        </p:txBody>
      </p:sp>
      <p:sp>
        <p:nvSpPr>
          <p:cNvPr id="18" name="Content Placeholder 5"/>
          <p:cNvSpPr>
            <a:spLocks noGrp="1"/>
          </p:cNvSpPr>
          <p:nvPr>
            <p:ph sz="quarter" idx="21" hasCustomPrompt="1"/>
          </p:nvPr>
        </p:nvSpPr>
        <p:spPr>
          <a:xfrm>
            <a:off x="4461655" y="1961630"/>
            <a:ext cx="4149909" cy="387583"/>
          </a:xfrm>
          <a:prstGeom prst="rect">
            <a:avLst/>
          </a:prstGeom>
        </p:spPr>
        <p:txBody>
          <a:bodyPr/>
          <a:lstStyle>
            <a:lvl1pPr marL="0" indent="0" algn="l">
              <a:spcBef>
                <a:spcPts val="1536"/>
              </a:spcBef>
              <a:buFont typeface="Arial" charset="0"/>
              <a:buNone/>
              <a:defRPr sz="2200" b="0">
                <a:solidFill>
                  <a:srgbClr val="6CA439"/>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19" name="Content Placeholder 5"/>
          <p:cNvSpPr>
            <a:spLocks noGrp="1"/>
          </p:cNvSpPr>
          <p:nvPr>
            <p:ph sz="quarter" idx="22" hasCustomPrompt="1"/>
          </p:nvPr>
        </p:nvSpPr>
        <p:spPr>
          <a:xfrm>
            <a:off x="4461656" y="3837519"/>
            <a:ext cx="4149909" cy="782283"/>
          </a:xfrm>
          <a:prstGeom prst="rect">
            <a:avLst/>
          </a:prstGeom>
        </p:spPr>
        <p:txBody>
          <a:bodyPr/>
          <a:lstStyle>
            <a:lvl1pPr marL="0" indent="0" algn="l">
              <a:spcBef>
                <a:spcPts val="1536"/>
              </a:spcBef>
              <a:buFont typeface="Arial" charset="0"/>
              <a:buNone/>
              <a:defRPr sz="160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a:t>
            </a:r>
          </a:p>
        </p:txBody>
      </p:sp>
      <p:sp>
        <p:nvSpPr>
          <p:cNvPr id="20" name="Content Placeholder 5"/>
          <p:cNvSpPr>
            <a:spLocks noGrp="1"/>
          </p:cNvSpPr>
          <p:nvPr>
            <p:ph sz="quarter" idx="23" hasCustomPrompt="1"/>
          </p:nvPr>
        </p:nvSpPr>
        <p:spPr>
          <a:xfrm>
            <a:off x="4461655" y="3433903"/>
            <a:ext cx="4149909" cy="387583"/>
          </a:xfrm>
          <a:prstGeom prst="rect">
            <a:avLst/>
          </a:prstGeom>
        </p:spPr>
        <p:txBody>
          <a:bodyPr/>
          <a:lstStyle>
            <a:lvl1pPr marL="0" indent="0" algn="l">
              <a:spcBef>
                <a:spcPts val="1536"/>
              </a:spcBef>
              <a:buFont typeface="Arial" charset="0"/>
              <a:buNone/>
              <a:defRPr sz="2200" b="0">
                <a:solidFill>
                  <a:srgbClr val="6CA439"/>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
        <p:nvSpPr>
          <p:cNvPr id="21" name="Content Placeholder 5"/>
          <p:cNvSpPr>
            <a:spLocks noGrp="1"/>
          </p:cNvSpPr>
          <p:nvPr>
            <p:ph sz="quarter" idx="24" hasCustomPrompt="1"/>
          </p:nvPr>
        </p:nvSpPr>
        <p:spPr>
          <a:xfrm>
            <a:off x="4461656" y="5289044"/>
            <a:ext cx="4149909" cy="782283"/>
          </a:xfrm>
          <a:prstGeom prst="rect">
            <a:avLst/>
          </a:prstGeom>
        </p:spPr>
        <p:txBody>
          <a:bodyPr/>
          <a:lstStyle>
            <a:lvl1pPr marL="0" indent="0" algn="l">
              <a:spcBef>
                <a:spcPts val="1536"/>
              </a:spcBef>
              <a:buFont typeface="Arial" charset="0"/>
              <a:buNone/>
              <a:defRPr sz="1600">
                <a:solidFill>
                  <a:schemeClr val="tx1">
                    <a:lumMod val="75000"/>
                    <a:lumOff val="25000"/>
                  </a:schemeClr>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a:t>
            </a:r>
          </a:p>
        </p:txBody>
      </p:sp>
      <p:sp>
        <p:nvSpPr>
          <p:cNvPr id="22" name="Content Placeholder 5"/>
          <p:cNvSpPr>
            <a:spLocks noGrp="1"/>
          </p:cNvSpPr>
          <p:nvPr>
            <p:ph sz="quarter" idx="25" hasCustomPrompt="1"/>
          </p:nvPr>
        </p:nvSpPr>
        <p:spPr>
          <a:xfrm>
            <a:off x="4461655" y="4887804"/>
            <a:ext cx="4149909" cy="387583"/>
          </a:xfrm>
          <a:prstGeom prst="rect">
            <a:avLst/>
          </a:prstGeom>
        </p:spPr>
        <p:txBody>
          <a:bodyPr/>
          <a:lstStyle>
            <a:lvl1pPr marL="0" indent="0" algn="l">
              <a:spcBef>
                <a:spcPts val="1536"/>
              </a:spcBef>
              <a:buFont typeface="Arial" charset="0"/>
              <a:buNone/>
              <a:defRPr sz="2200" b="0">
                <a:solidFill>
                  <a:srgbClr val="6CA439"/>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endParaRPr lang="en-US" dirty="0"/>
          </a:p>
        </p:txBody>
      </p:sp>
    </p:spTree>
    <p:extLst>
      <p:ext uri="{BB962C8B-B14F-4D97-AF65-F5344CB8AC3E}">
        <p14:creationId xmlns:p14="http://schemas.microsoft.com/office/powerpoint/2010/main" val="1943797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Tree>
    <p:extLst>
      <p:ext uri="{BB962C8B-B14F-4D97-AF65-F5344CB8AC3E}">
        <p14:creationId xmlns:p14="http://schemas.microsoft.com/office/powerpoint/2010/main" val="559126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6553200" cy="1143000"/>
          </a:xfrm>
        </p:spPr>
        <p:txBody>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2286000" y="1981200"/>
            <a:ext cx="5819775" cy="3962400"/>
          </a:xfrm>
        </p:spPr>
        <p:txBody>
          <a:bodyPr/>
          <a:lstStyle>
            <a:lvl1pPr>
              <a:defRPr sz="2000" b="0" i="0" baseline="0">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9657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381000" y="381000"/>
            <a:ext cx="6553200" cy="1143000"/>
          </a:xfrm>
          <a:prstGeom prst="rect">
            <a:avLst/>
          </a:prstGeom>
          <a:noFill/>
          <a:ln>
            <a:noFill/>
          </a:ln>
          <a:extLst/>
        </p:spPr>
        <p:txBody>
          <a:bodyPr/>
          <a:lstStyle/>
          <a:p>
            <a:pPr lvl="0"/>
            <a:r>
              <a:rPr lang="en-US"/>
              <a:t>Click to edit Master title style</a:t>
            </a:r>
            <a:endParaRPr lang="en-US" dirty="0"/>
          </a:p>
        </p:txBody>
      </p:sp>
      <p:sp>
        <p:nvSpPr>
          <p:cNvPr id="2" name="Slide Number Placeholder 1"/>
          <p:cNvSpPr>
            <a:spLocks noGrp="1"/>
          </p:cNvSpPr>
          <p:nvPr>
            <p:ph type="sldNum" sz="quarter" idx="10"/>
          </p:nvPr>
        </p:nvSpPr>
        <p:spPr/>
        <p:txBody>
          <a:bodyPr/>
          <a:lstStyle/>
          <a:p>
            <a:fld id="{B96A0230-0B2B-4EB3-960C-3695719F9221}" type="slidenum">
              <a:rPr lang="en-US" smtClean="0"/>
              <a:t>‹#›</a:t>
            </a:fld>
            <a:endParaRPr lang="en-US" dirty="0"/>
          </a:p>
        </p:txBody>
      </p:sp>
    </p:spTree>
    <p:extLst>
      <p:ext uri="{BB962C8B-B14F-4D97-AF65-F5344CB8AC3E}">
        <p14:creationId xmlns:p14="http://schemas.microsoft.com/office/powerpoint/2010/main" val="4222512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6553200" cy="1143000"/>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96A0230-0B2B-4EB3-960C-3695719F9221}" type="slidenum">
              <a:rPr lang="en-US" smtClean="0"/>
              <a:t>‹#›</a:t>
            </a:fld>
            <a:endParaRPr lang="en-US" dirty="0"/>
          </a:p>
        </p:txBody>
      </p:sp>
    </p:spTree>
    <p:extLst>
      <p:ext uri="{BB962C8B-B14F-4D97-AF65-F5344CB8AC3E}">
        <p14:creationId xmlns:p14="http://schemas.microsoft.com/office/powerpoint/2010/main" val="13875284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Mobile - 3 screens + Callout">
    <p:spTree>
      <p:nvGrpSpPr>
        <p:cNvPr id="1" name=""/>
        <p:cNvGrpSpPr/>
        <p:nvPr/>
      </p:nvGrpSpPr>
      <p:grpSpPr>
        <a:xfrm>
          <a:off x="0" y="0"/>
          <a:ext cx="0" cy="0"/>
          <a:chOff x="0" y="0"/>
          <a:chExt cx="0" cy="0"/>
        </a:xfrm>
      </p:grpSpPr>
      <p:sp>
        <p:nvSpPr>
          <p:cNvPr id="2" name="Rectangle 1"/>
          <p:cNvSpPr/>
          <p:nvPr userDrawn="1"/>
        </p:nvSpPr>
        <p:spPr>
          <a:xfrm>
            <a:off x="1" y="2215908"/>
            <a:ext cx="9144000" cy="2460812"/>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879021" y="1730383"/>
            <a:ext cx="1840307" cy="3485329"/>
          </a:xfrm>
          <a:prstGeom prst="rect">
            <a:avLst/>
          </a:prstGeom>
          <a:effectLst>
            <a:outerShdw blurRad="254000" dist="165100" dir="2700000" algn="tl" rotWithShape="0">
              <a:prstClr val="black">
                <a:alpha val="20000"/>
              </a:prstClr>
            </a:outerShdw>
          </a:effectLst>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l="25373" t="5687" r="28536" b="7021"/>
          <a:stretch/>
        </p:blipFill>
        <p:spPr>
          <a:xfrm>
            <a:off x="3266885" y="1724246"/>
            <a:ext cx="1840307" cy="3485329"/>
          </a:xfrm>
          <a:prstGeom prst="rect">
            <a:avLst/>
          </a:prstGeom>
          <a:effectLst>
            <a:outerShdw blurRad="254000" dist="165100" dir="2700000" algn="tl" rotWithShape="0">
              <a:prstClr val="black">
                <a:alpha val="20000"/>
              </a:prstClr>
            </a:outerShdw>
          </a:effectLst>
        </p:spPr>
      </p:pic>
      <p:sp>
        <p:nvSpPr>
          <p:cNvPr id="19" name="Content Placeholder 5"/>
          <p:cNvSpPr>
            <a:spLocks noGrp="1"/>
          </p:cNvSpPr>
          <p:nvPr>
            <p:ph sz="quarter" idx="16" hasCustomPrompt="1"/>
          </p:nvPr>
        </p:nvSpPr>
        <p:spPr>
          <a:xfrm>
            <a:off x="5830644" y="2528031"/>
            <a:ext cx="2657139" cy="1877758"/>
          </a:xfrm>
          <a:prstGeom prst="rect">
            <a:avLst/>
          </a:prstGeom>
        </p:spPr>
        <p:txBody>
          <a:bodyPr numCol="1" spcCol="274320"/>
          <a:lstStyle>
            <a:lvl1pPr marL="0" marR="0" indent="0" algn="l" defTabSz="457200" rtl="0" eaLnBrk="1" fontAlgn="auto" latinLnBrk="0" hangingPunct="1">
              <a:lnSpc>
                <a:spcPct val="100000"/>
              </a:lnSpc>
              <a:spcBef>
                <a:spcPts val="1536"/>
              </a:spcBef>
              <a:spcAft>
                <a:spcPts val="0"/>
              </a:spcAft>
              <a:buClrTx/>
              <a:buSzTx/>
              <a:buFont typeface="Arial" charset="0"/>
              <a:buNone/>
              <a:tabLst/>
              <a:defRPr sz="2000" baseline="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ts val="1536"/>
              </a:spcBef>
              <a:spcAft>
                <a:spcPts val="0"/>
              </a:spcAft>
              <a:buClrTx/>
              <a:buSzTx/>
              <a:buFont typeface="Arial" charset="0"/>
              <a:buNone/>
              <a:tabLst/>
              <a:defRPr/>
            </a:pP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a:t>
            </a:r>
            <a:r>
              <a:rPr lang="en-US" dirty="0" err="1"/>
              <a:t>parturien</a:t>
            </a:r>
            <a:r>
              <a:rPr lang="en-US" dirty="0"/>
              <a:t>.</a:t>
            </a:r>
          </a:p>
        </p:txBody>
      </p:sp>
    </p:spTree>
    <p:extLst>
      <p:ext uri="{BB962C8B-B14F-4D97-AF65-F5344CB8AC3E}">
        <p14:creationId xmlns:p14="http://schemas.microsoft.com/office/powerpoint/2010/main" val="2120340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 Screen-Vertical Callout">
    <p:spTree>
      <p:nvGrpSpPr>
        <p:cNvPr id="1" name=""/>
        <p:cNvGrpSpPr/>
        <p:nvPr/>
      </p:nvGrpSpPr>
      <p:grpSpPr>
        <a:xfrm>
          <a:off x="0" y="0"/>
          <a:ext cx="0" cy="0"/>
          <a:chOff x="0" y="0"/>
          <a:chExt cx="0" cy="0"/>
        </a:xfrm>
      </p:grpSpPr>
      <p:sp>
        <p:nvSpPr>
          <p:cNvPr id="2" name="Rectangle 1"/>
          <p:cNvSpPr/>
          <p:nvPr userDrawn="1"/>
        </p:nvSpPr>
        <p:spPr>
          <a:xfrm>
            <a:off x="6583680" y="0"/>
            <a:ext cx="2560320" cy="6858000"/>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5752315"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12" name="Content Placeholder 5"/>
          <p:cNvSpPr>
            <a:spLocks noGrp="1"/>
          </p:cNvSpPr>
          <p:nvPr>
            <p:ph sz="quarter" idx="14" hasCustomPrompt="1"/>
          </p:nvPr>
        </p:nvSpPr>
        <p:spPr>
          <a:xfrm>
            <a:off x="6842778" y="1941223"/>
            <a:ext cx="1973991" cy="3740918"/>
          </a:xfrm>
          <a:prstGeom prst="rect">
            <a:avLst/>
          </a:prstGeom>
        </p:spPr>
        <p:txBody>
          <a:bodyPr/>
          <a:lstStyle>
            <a:lvl1pPr marL="164592" indent="-164592" algn="l">
              <a:spcBef>
                <a:spcPts val="1536"/>
              </a:spcBef>
              <a:buFont typeface="Arial" charset="0"/>
              <a:buChar char="•"/>
              <a:defRPr sz="1400">
                <a:solidFill>
                  <a:schemeClr val="bg1"/>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a:t>
            </a:r>
          </a:p>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582" y="1757125"/>
            <a:ext cx="4438159" cy="3541016"/>
          </a:xfrm>
          <a:prstGeom prst="rect">
            <a:avLst/>
          </a:prstGeom>
        </p:spPr>
      </p:pic>
      <p:sp>
        <p:nvSpPr>
          <p:cNvPr id="14" name="Content Placeholder 17"/>
          <p:cNvSpPr>
            <a:spLocks noGrp="1"/>
          </p:cNvSpPr>
          <p:nvPr>
            <p:ph sz="quarter" idx="15" hasCustomPrompt="1"/>
          </p:nvPr>
        </p:nvSpPr>
        <p:spPr>
          <a:xfrm>
            <a:off x="6842778" y="1231563"/>
            <a:ext cx="2110535" cy="402848"/>
          </a:xfrm>
          <a:prstGeom prst="rect">
            <a:avLst/>
          </a:prstGeom>
        </p:spPr>
        <p:txBody>
          <a:bodyPr/>
          <a:lstStyle>
            <a:lvl1pPr marL="0" indent="0">
              <a:buNone/>
              <a:defRPr sz="2200">
                <a:solidFill>
                  <a:schemeClr val="bg1"/>
                </a:solidFill>
                <a:latin typeface="Arial Narrow" charset="0"/>
                <a:ea typeface="Arial Narrow" charset="0"/>
                <a:cs typeface="Arial Narrow" charset="0"/>
              </a:defRPr>
            </a:lvl1pPr>
          </a:lstStyle>
          <a:p>
            <a:pPr lvl="0"/>
            <a:r>
              <a:rPr lang="en-US" dirty="0"/>
              <a:t>Callout header</a:t>
            </a:r>
          </a:p>
        </p:txBody>
      </p:sp>
    </p:spTree>
    <p:extLst>
      <p:ext uri="{BB962C8B-B14F-4D97-AF65-F5344CB8AC3E}">
        <p14:creationId xmlns:p14="http://schemas.microsoft.com/office/powerpoint/2010/main" val="1721120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 Body + Bulleted Li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sp>
        <p:nvSpPr>
          <p:cNvPr id="6"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Slide Title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cxnSp>
        <p:nvCxnSpPr>
          <p:cNvPr id="7" name="Straight Connector 6"/>
          <p:cNvCxnSpPr/>
          <p:nvPr userDrawn="1"/>
        </p:nvCxnSpPr>
        <p:spPr>
          <a:xfrm>
            <a:off x="3523129" y="7006530"/>
            <a:ext cx="1546412"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6350577" y="7006530"/>
            <a:ext cx="1546412"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17"/>
          <p:cNvSpPr>
            <a:spLocks noGrp="1"/>
          </p:cNvSpPr>
          <p:nvPr>
            <p:ph sz="quarter" idx="13" hasCustomPrompt="1"/>
          </p:nvPr>
        </p:nvSpPr>
        <p:spPr>
          <a:xfrm>
            <a:off x="934616" y="2164790"/>
            <a:ext cx="7288212" cy="533197"/>
          </a:xfrm>
          <a:prstGeom prst="rect">
            <a:avLst/>
          </a:prstGeom>
        </p:spPr>
        <p:txBody>
          <a:bodyPr/>
          <a:lstStyle>
            <a:lvl1pPr marL="0" indent="0">
              <a:spcBef>
                <a:spcPts val="984"/>
              </a:spcBef>
              <a:buNone/>
              <a:defRPr sz="1600">
                <a:solidFill>
                  <a:schemeClr val="tx1">
                    <a:lumMod val="75000"/>
                    <a:lumOff val="25000"/>
                  </a:schemeClr>
                </a:solidFill>
                <a:latin typeface="Arial Narrow" charset="0"/>
                <a:ea typeface="Arial Narrow" charset="0"/>
                <a:cs typeface="Arial Narrow" charset="0"/>
              </a:defRPr>
            </a:lvl1pPr>
          </a:lstStyle>
          <a:p>
            <a:pPr lvl="0"/>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r>
              <a:rPr lang="en-US" dirty="0" err="1"/>
              <a:t>Curabitur</a:t>
            </a:r>
            <a:r>
              <a:rPr lang="en-US" dirty="0"/>
              <a:t> </a:t>
            </a:r>
            <a:r>
              <a:rPr lang="en-US" dirty="0" err="1"/>
              <a:t>ullamcorper</a:t>
            </a:r>
            <a:r>
              <a:rPr lang="en-US" dirty="0"/>
              <a:t> </a:t>
            </a:r>
            <a:r>
              <a:rPr lang="en-US" dirty="0" err="1"/>
              <a:t>ultricies</a:t>
            </a:r>
            <a:r>
              <a:rPr lang="en-US" dirty="0"/>
              <a:t> nisi.</a:t>
            </a:r>
          </a:p>
        </p:txBody>
      </p:sp>
      <p:sp>
        <p:nvSpPr>
          <p:cNvPr id="20" name="Content Placeholder 17"/>
          <p:cNvSpPr>
            <a:spLocks noGrp="1"/>
          </p:cNvSpPr>
          <p:nvPr>
            <p:ph sz="quarter" idx="14" hasCustomPrompt="1"/>
          </p:nvPr>
        </p:nvSpPr>
        <p:spPr>
          <a:xfrm>
            <a:off x="934615" y="1603809"/>
            <a:ext cx="7288213" cy="376705"/>
          </a:xfrm>
          <a:prstGeom prst="rect">
            <a:avLst/>
          </a:prstGeom>
        </p:spPr>
        <p:txBody>
          <a:bodyPr/>
          <a:lstStyle>
            <a:lvl1pPr marL="0" indent="0">
              <a:buNone/>
              <a:defRPr sz="2200" baseline="0">
                <a:solidFill>
                  <a:srgbClr val="6CA439"/>
                </a:solidFill>
                <a:latin typeface="Arial Narrow" charset="0"/>
                <a:ea typeface="Arial Narrow" charset="0"/>
                <a:cs typeface="Arial Narrow" charset="0"/>
              </a:defRPr>
            </a:lvl1pPr>
          </a:lstStyle>
          <a:p>
            <a:pPr lvl="0"/>
            <a:r>
              <a:rPr lang="en-US" dirty="0" err="1"/>
              <a:t>Lorem</a:t>
            </a:r>
            <a:r>
              <a:rPr lang="en-US" dirty="0"/>
              <a:t> </a:t>
            </a:r>
            <a:r>
              <a:rPr lang="en-US" dirty="0" err="1"/>
              <a:t>ipsum</a:t>
            </a:r>
            <a:endParaRPr lang="en-US" dirty="0"/>
          </a:p>
        </p:txBody>
      </p:sp>
      <p:sp>
        <p:nvSpPr>
          <p:cNvPr id="21" name="Content Placeholder 17"/>
          <p:cNvSpPr>
            <a:spLocks noGrp="1"/>
          </p:cNvSpPr>
          <p:nvPr>
            <p:ph sz="quarter" idx="15" hasCustomPrompt="1"/>
          </p:nvPr>
        </p:nvSpPr>
        <p:spPr>
          <a:xfrm>
            <a:off x="930651" y="3450734"/>
            <a:ext cx="7292177" cy="1681775"/>
          </a:xfrm>
          <a:prstGeom prst="rect">
            <a:avLst/>
          </a:prstGeom>
        </p:spPr>
        <p:txBody>
          <a:bodyPr/>
          <a:lstStyle>
            <a:lvl1pPr marL="164592" marR="0" indent="-164592" algn="l" defTabSz="457200" rtl="0" eaLnBrk="1" fontAlgn="auto" latinLnBrk="0" hangingPunct="1">
              <a:lnSpc>
                <a:spcPct val="100000"/>
              </a:lnSpc>
              <a:spcBef>
                <a:spcPts val="984"/>
              </a:spcBef>
              <a:spcAft>
                <a:spcPts val="0"/>
              </a:spcAft>
              <a:buClr>
                <a:schemeClr val="bg1">
                  <a:lumMod val="75000"/>
                </a:schemeClr>
              </a:buClr>
              <a:buSzTx/>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28575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baseline="0">
                <a:solidFill>
                  <a:schemeClr val="tx1">
                    <a:lumMod val="75000"/>
                    <a:lumOff val="25000"/>
                  </a:schemeClr>
                </a:solidFill>
                <a:latin typeface="Arial Narrow" charset="0"/>
                <a:ea typeface="Arial Narrow" charset="0"/>
                <a:cs typeface="Arial Narrow" charset="0"/>
              </a:defRPr>
            </a:lvl3pPr>
          </a:lstStyle>
          <a:p>
            <a:pPr lvl="0"/>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r>
              <a:rPr lang="en-US" dirty="0" err="1"/>
              <a:t>Curabitur</a:t>
            </a:r>
            <a:r>
              <a:rPr lang="en-US" dirty="0"/>
              <a:t> </a:t>
            </a:r>
            <a:r>
              <a:rPr lang="en-US" dirty="0" err="1"/>
              <a:t>ullamcorper</a:t>
            </a:r>
            <a:r>
              <a:rPr lang="en-US" dirty="0"/>
              <a:t> </a:t>
            </a:r>
            <a:r>
              <a:rPr lang="en-US" dirty="0" err="1"/>
              <a:t>ultricies</a:t>
            </a:r>
            <a:r>
              <a:rPr lang="en-US" dirty="0"/>
              <a:t> nisi. </a:t>
            </a:r>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a:t>
            </a:r>
          </a:p>
          <a:p>
            <a:pPr lvl="2"/>
            <a:r>
              <a:rPr lang="en-US" dirty="0" err="1"/>
              <a:t>Lorem</a:t>
            </a:r>
            <a:r>
              <a:rPr lang="en-US" dirty="0"/>
              <a:t> </a:t>
            </a:r>
            <a:r>
              <a:rPr lang="en-US" dirty="0" err="1"/>
              <a:t>ipsum</a:t>
            </a:r>
            <a:endParaRPr lang="en-US" dirty="0"/>
          </a:p>
        </p:txBody>
      </p:sp>
      <p:sp>
        <p:nvSpPr>
          <p:cNvPr id="22" name="Rectangle 21"/>
          <p:cNvSpPr/>
          <p:nvPr userDrawn="1"/>
        </p:nvSpPr>
        <p:spPr>
          <a:xfrm>
            <a:off x="930651" y="2887621"/>
            <a:ext cx="2699778" cy="338554"/>
          </a:xfrm>
          <a:prstGeom prst="rect">
            <a:avLst/>
          </a:prstGeom>
        </p:spPr>
        <p:txBody>
          <a:bodyPr wrap="non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600" b="1" i="0" u="none" strike="noStrike" kern="1200" cap="none" spc="0" normalizeH="0" baseline="0" noProof="0" dirty="0">
                <a:ln>
                  <a:noFill/>
                </a:ln>
                <a:solidFill>
                  <a:srgbClr val="2D3A5C"/>
                </a:solidFill>
                <a:effectLst/>
                <a:uLnTx/>
                <a:uFillTx/>
                <a:latin typeface="Arial Narrow" charset="0"/>
                <a:ea typeface="Arial Narrow" charset="0"/>
                <a:cs typeface="Arial Narrow" charset="0"/>
              </a:rPr>
              <a:t>Donec quam felis, ultricies nec:</a:t>
            </a:r>
          </a:p>
        </p:txBody>
      </p:sp>
    </p:spTree>
    <p:extLst>
      <p:ext uri="{BB962C8B-B14F-4D97-AF65-F5344CB8AC3E}">
        <p14:creationId xmlns:p14="http://schemas.microsoft.com/office/powerpoint/2010/main" val="2069793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 Bulleted Li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14" name="Content Placeholder 4"/>
          <p:cNvSpPr>
            <a:spLocks noGrp="1"/>
          </p:cNvSpPr>
          <p:nvPr>
            <p:ph sz="quarter" idx="15" hasCustomPrompt="1"/>
          </p:nvPr>
        </p:nvSpPr>
        <p:spPr>
          <a:xfrm>
            <a:off x="1228565" y="1465724"/>
            <a:ext cx="6815297"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9" name="Content Placeholder 4"/>
          <p:cNvSpPr>
            <a:spLocks noGrp="1"/>
          </p:cNvSpPr>
          <p:nvPr>
            <p:ph sz="quarter" idx="14" hasCustomPrompt="1"/>
          </p:nvPr>
        </p:nvSpPr>
        <p:spPr>
          <a:xfrm>
            <a:off x="1228564" y="2144147"/>
            <a:ext cx="6815297" cy="2555176"/>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p>
          <a:p>
            <a:pPr marL="164592" marR="0" lvl="0" indent="-164592" algn="l" defTabSz="457200" rtl="0" eaLnBrk="1" fontAlgn="auto" latinLnBrk="0" hangingPunct="1">
              <a:lnSpc>
                <a:spcPct val="100000"/>
              </a:lnSpc>
              <a:spcBef>
                <a:spcPts val="1032"/>
              </a:spcBef>
              <a:spcAft>
                <a:spcPts val="0"/>
              </a:spcAft>
              <a:buClr>
                <a:schemeClr val="bg1">
                  <a:lumMod val="75000"/>
                </a:schemeClr>
              </a:buClr>
              <a:buSzPct val="110000"/>
              <a:buFont typeface="Arial" charset="0"/>
              <a:buChar char="•"/>
              <a:tabLst/>
              <a:defRPr/>
            </a:pPr>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p:txBody>
      </p:sp>
    </p:spTree>
    <p:extLst>
      <p:ext uri="{BB962C8B-B14F-4D97-AF65-F5344CB8AC3E}">
        <p14:creationId xmlns:p14="http://schemas.microsoft.com/office/powerpoint/2010/main" val="1086950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Slide Title</a:t>
            </a:r>
          </a:p>
        </p:txBody>
      </p:sp>
      <p:sp>
        <p:nvSpPr>
          <p:cNvPr id="28" name="Content Placeholder 4"/>
          <p:cNvSpPr>
            <a:spLocks noGrp="1"/>
          </p:cNvSpPr>
          <p:nvPr>
            <p:ph sz="quarter" idx="15" hasCustomPrompt="1"/>
          </p:nvPr>
        </p:nvSpPr>
        <p:spPr>
          <a:xfrm>
            <a:off x="1228565" y="1710495"/>
            <a:ext cx="6815297" cy="434515"/>
          </a:xfrm>
          <a:prstGeom prst="rect">
            <a:avLst/>
          </a:prstGeom>
        </p:spPr>
        <p:txBody>
          <a:bodyPr/>
          <a:lstStyle>
            <a:lvl1pPr marL="0" indent="0">
              <a:buClr>
                <a:schemeClr val="bg1">
                  <a:lumMod val="75000"/>
                </a:schemeClr>
              </a:buClr>
              <a:buSzPct val="110000"/>
              <a:buFont typeface="+mj-lt"/>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29" name="Content Placeholder 4"/>
          <p:cNvSpPr>
            <a:spLocks noGrp="1"/>
          </p:cNvSpPr>
          <p:nvPr>
            <p:ph sz="quarter" idx="14" hasCustomPrompt="1"/>
          </p:nvPr>
        </p:nvSpPr>
        <p:spPr>
          <a:xfrm>
            <a:off x="1228564" y="2388918"/>
            <a:ext cx="6815297" cy="2555176"/>
          </a:xfrm>
          <a:prstGeom prst="rect">
            <a:avLst/>
          </a:prstGeom>
        </p:spPr>
        <p:txBody>
          <a:bodyPr/>
          <a:lstStyle>
            <a:lvl1pPr marL="342900" marR="0" indent="-342900" algn="l" defTabSz="457200" rtl="0" eaLnBrk="1" fontAlgn="auto" latinLnBrk="0" hangingPunct="1">
              <a:lnSpc>
                <a:spcPct val="100000"/>
              </a:lnSpc>
              <a:spcBef>
                <a:spcPts val="1032"/>
              </a:spcBef>
              <a:spcAft>
                <a:spcPts val="0"/>
              </a:spcAft>
              <a:buClr>
                <a:schemeClr val="bg1">
                  <a:lumMod val="65000"/>
                </a:schemeClr>
              </a:buClr>
              <a:buSzPct val="110000"/>
              <a:buFont typeface="+mj-lt"/>
              <a:buAutoNum type="arabicPeriod"/>
              <a:tabLst/>
              <a:defRPr sz="1600">
                <a:solidFill>
                  <a:schemeClr val="tx1">
                    <a:lumMod val="75000"/>
                    <a:lumOff val="25000"/>
                  </a:schemeClr>
                </a:solidFill>
                <a:latin typeface="Arial Narrow" charset="0"/>
                <a:ea typeface="Arial Narrow" charset="0"/>
                <a:cs typeface="Arial Narrow" charset="0"/>
              </a:defRPr>
            </a:lvl1pPr>
            <a:lvl2pPr marL="891540" indent="-342900">
              <a:spcBef>
                <a:spcPts val="984"/>
              </a:spcBef>
              <a:buClr>
                <a:schemeClr val="bg1">
                  <a:lumMod val="65000"/>
                </a:schemeClr>
              </a:buClr>
              <a:buFont typeface="+mj-lt"/>
              <a:buAutoNum type="alphaLcPeriod"/>
              <a:defRPr sz="1600">
                <a:solidFill>
                  <a:schemeClr val="tx1">
                    <a:lumMod val="75000"/>
                    <a:lumOff val="25000"/>
                  </a:schemeClr>
                </a:solidFill>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0"/>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a:t>
            </a:r>
          </a:p>
        </p:txBody>
      </p:sp>
    </p:spTree>
    <p:extLst>
      <p:ext uri="{BB962C8B-B14F-4D97-AF65-F5344CB8AC3E}">
        <p14:creationId xmlns:p14="http://schemas.microsoft.com/office/powerpoint/2010/main" val="1976435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Header + Bulleted Li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9" name="Content Placeholder 4"/>
          <p:cNvSpPr>
            <a:spLocks noGrp="1"/>
          </p:cNvSpPr>
          <p:nvPr>
            <p:ph sz="quarter" idx="14" hasCustomPrompt="1"/>
          </p:nvPr>
        </p:nvSpPr>
        <p:spPr>
          <a:xfrm>
            <a:off x="1228564" y="1421296"/>
            <a:ext cx="6815297" cy="4154556"/>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0"/>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a:p>
            <a:pPr lvl="0"/>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p>
          <a:p>
            <a:pPr marL="164592" marR="0" lvl="0" indent="-164592" algn="l" defTabSz="457200" rtl="0" eaLnBrk="1" fontAlgn="auto" latinLnBrk="0" hangingPunct="1">
              <a:lnSpc>
                <a:spcPct val="100000"/>
              </a:lnSpc>
              <a:spcBef>
                <a:spcPts val="1032"/>
              </a:spcBef>
              <a:spcAft>
                <a:spcPts val="0"/>
              </a:spcAft>
              <a:buClr>
                <a:schemeClr val="bg1">
                  <a:lumMod val="75000"/>
                </a:schemeClr>
              </a:buClr>
              <a:buSzPct val="110000"/>
              <a:buFont typeface="Arial" charset="0"/>
              <a:buChar char="•"/>
              <a:tabLst/>
              <a:defRPr/>
            </a:pPr>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p:txBody>
      </p:sp>
    </p:spTree>
    <p:extLst>
      <p:ext uri="{BB962C8B-B14F-4D97-AF65-F5344CB8AC3E}">
        <p14:creationId xmlns:p14="http://schemas.microsoft.com/office/powerpoint/2010/main" val="41556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Header + Bulleted List + Imag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5877" r="5987"/>
          <a:stretch/>
        </p:blipFill>
        <p:spPr>
          <a:xfrm>
            <a:off x="5567423" y="0"/>
            <a:ext cx="3576577" cy="6858000"/>
          </a:xfrm>
          <a:prstGeom prst="rect">
            <a:avLst/>
          </a:prstGeom>
        </p:spPr>
      </p:pic>
      <p:sp>
        <p:nvSpPr>
          <p:cNvPr id="3" name="Footer Placeholder 2"/>
          <p:cNvSpPr>
            <a:spLocks noGrp="1"/>
          </p:cNvSpPr>
          <p:nvPr>
            <p:ph type="ftr" sz="quarter" idx="10"/>
          </p:nvPr>
        </p:nvSpPr>
        <p:spPr/>
        <p:txBody>
          <a:bodyPr/>
          <a:lstStyle/>
          <a:p>
            <a:r>
              <a:rPr lang="en-US" dirty="0"/>
              <a:t>Proprietary and confidential</a:t>
            </a:r>
          </a:p>
        </p:txBody>
      </p:sp>
      <p:sp>
        <p:nvSpPr>
          <p:cNvPr id="4" name="Slide Number Placeholder 3"/>
          <p:cNvSpPr>
            <a:spLocks noGrp="1"/>
          </p:cNvSpPr>
          <p:nvPr>
            <p:ph type="sldNum" sz="quarter" idx="11"/>
          </p:nvPr>
        </p:nvSpPr>
        <p:spPr/>
        <p:txBody>
          <a:bodyPr/>
          <a:lstStyle/>
          <a:p>
            <a:fld id="{96906BDF-8463-0846-9074-3D440CD7DCF1}" type="slidenum">
              <a:rPr lang="en-US" smtClean="0"/>
              <a:pPr/>
              <a:t>‹#›</a:t>
            </a:fld>
            <a:endParaRPr lang="en-US" dirty="0"/>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393" y="6300976"/>
            <a:ext cx="1583687" cy="349836"/>
          </a:xfrm>
          <a:prstGeom prst="rect">
            <a:avLst/>
          </a:prstGeom>
        </p:spPr>
      </p:pic>
      <p:sp>
        <p:nvSpPr>
          <p:cNvPr id="7" name="Content Placeholder 5"/>
          <p:cNvSpPr>
            <a:spLocks noGrp="1"/>
          </p:cNvSpPr>
          <p:nvPr>
            <p:ph sz="quarter" idx="12" hasCustomPrompt="1"/>
          </p:nvPr>
        </p:nvSpPr>
        <p:spPr>
          <a:xfrm>
            <a:off x="291689" y="246603"/>
            <a:ext cx="8435452" cy="616997"/>
          </a:xfrm>
          <a:prstGeom prst="rect">
            <a:avLst/>
          </a:prstGeom>
        </p:spPr>
        <p:txBody>
          <a:bodyPr/>
          <a:lstStyle>
            <a:lvl1pPr marL="0" indent="0" algn="l">
              <a:buNone/>
              <a:defRPr sz="4000">
                <a:solidFill>
                  <a:srgbClr val="2D3A5C"/>
                </a:solidFill>
                <a:latin typeface="Arial Narrow" charset="0"/>
                <a:ea typeface="Arial Narrow" charset="0"/>
                <a:cs typeface="Arial Narrow"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a:t>
            </a:r>
            <a:endParaRPr lang="en-US" dirty="0"/>
          </a:p>
        </p:txBody>
      </p:sp>
      <p:sp>
        <p:nvSpPr>
          <p:cNvPr id="8" name="Content Placeholder 4"/>
          <p:cNvSpPr>
            <a:spLocks noGrp="1"/>
          </p:cNvSpPr>
          <p:nvPr>
            <p:ph sz="quarter" idx="14" hasCustomPrompt="1"/>
          </p:nvPr>
        </p:nvSpPr>
        <p:spPr>
          <a:xfrm>
            <a:off x="534382" y="2377386"/>
            <a:ext cx="4437668" cy="3120191"/>
          </a:xfrm>
          <a:prstGeom prst="rect">
            <a:avLst/>
          </a:prstGeom>
        </p:spPr>
        <p:txBody>
          <a:bodyPr/>
          <a:lstStyle>
            <a:lvl1pPr marL="164592" marR="0" indent="-164592" algn="l" defTabSz="457200" rtl="0" eaLnBrk="1" fontAlgn="auto" latinLnBrk="0" hangingPunct="1">
              <a:lnSpc>
                <a:spcPct val="100000"/>
              </a:lnSpc>
              <a:spcBef>
                <a:spcPts val="1032"/>
              </a:spcBef>
              <a:spcAft>
                <a:spcPts val="0"/>
              </a:spcAft>
              <a:buClr>
                <a:schemeClr val="bg1">
                  <a:lumMod val="65000"/>
                </a:schemeClr>
              </a:buClr>
              <a:buSzPct val="110000"/>
              <a:buFont typeface="Arial" charset="0"/>
              <a:buChar char="•"/>
              <a:tabLst/>
              <a:defRPr sz="1600">
                <a:solidFill>
                  <a:schemeClr val="tx1">
                    <a:lumMod val="75000"/>
                    <a:lumOff val="25000"/>
                  </a:schemeClr>
                </a:solidFill>
                <a:latin typeface="Arial Narrow" charset="0"/>
                <a:ea typeface="Arial Narrow" charset="0"/>
                <a:cs typeface="Arial Narrow" charset="0"/>
              </a:defRPr>
            </a:lvl1pPr>
            <a:lvl2pPr marL="742950" indent="-194310">
              <a:spcBef>
                <a:spcPts val="984"/>
              </a:spcBef>
              <a:buClr>
                <a:schemeClr val="bg1">
                  <a:lumMod val="65000"/>
                </a:schemeClr>
              </a:buClr>
              <a:buFont typeface="Courier New" charset="0"/>
              <a:buChar char="o"/>
              <a:defRPr sz="1600">
                <a:solidFill>
                  <a:schemeClr val="tx1">
                    <a:lumMod val="75000"/>
                    <a:lumOff val="25000"/>
                  </a:schemeClr>
                </a:solidFill>
                <a:latin typeface="Arial Narrow" charset="0"/>
                <a:ea typeface="Arial Narrow" charset="0"/>
                <a:cs typeface="Arial Narrow" charset="0"/>
              </a:defRPr>
            </a:lvl2pPr>
            <a:lvl3pPr marL="1143000" indent="-228600">
              <a:buFont typeface=".HelveticaNeueDeskInterface-Regular" charset="-120"/>
              <a:buChar char="−"/>
              <a:defRPr sz="1400">
                <a:solidFill>
                  <a:schemeClr val="tx1">
                    <a:lumMod val="75000"/>
                    <a:lumOff val="25000"/>
                  </a:schemeClr>
                </a:solidFill>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a:p>
            <a:pPr lvl="1"/>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a:t>
            </a:r>
          </a:p>
          <a:p>
            <a:pPr lvl="2"/>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a:t>
            </a:r>
          </a:p>
        </p:txBody>
      </p:sp>
      <p:sp>
        <p:nvSpPr>
          <p:cNvPr id="14" name="Content Placeholder 4"/>
          <p:cNvSpPr>
            <a:spLocks noGrp="1"/>
          </p:cNvSpPr>
          <p:nvPr>
            <p:ph sz="quarter" idx="15" hasCustomPrompt="1"/>
          </p:nvPr>
        </p:nvSpPr>
        <p:spPr>
          <a:xfrm>
            <a:off x="534381" y="1742469"/>
            <a:ext cx="4437669" cy="434515"/>
          </a:xfrm>
          <a:prstGeom prst="rect">
            <a:avLst/>
          </a:prstGeom>
        </p:spPr>
        <p:txBody>
          <a:bodyPr/>
          <a:lstStyle>
            <a:lvl1pPr marL="0" indent="0">
              <a:buClr>
                <a:schemeClr val="bg1">
                  <a:lumMod val="75000"/>
                </a:schemeClr>
              </a:buClr>
              <a:buSzPct val="110000"/>
              <a:buFont typeface="Arial" charset="0"/>
              <a:buNone/>
              <a:defRPr sz="2200">
                <a:solidFill>
                  <a:srgbClr val="6CA439"/>
                </a:solidFill>
                <a:latin typeface="Arial Narrow" charset="0"/>
                <a:ea typeface="Arial Narrow" charset="0"/>
                <a:cs typeface="Arial Narrow" charset="0"/>
              </a:defRPr>
            </a:lvl1pPr>
            <a:lvl2pPr>
              <a:defRPr sz="2200">
                <a:latin typeface="Arial Narrow" charset="0"/>
                <a:ea typeface="Arial Narrow" charset="0"/>
                <a:cs typeface="Arial Narrow" charset="0"/>
              </a:defRPr>
            </a:lvl2pPr>
            <a:lvl3pPr>
              <a:defRPr sz="2200">
                <a:latin typeface="Arial Narrow" charset="0"/>
                <a:ea typeface="Arial Narrow" charset="0"/>
                <a:cs typeface="Arial Narrow" charset="0"/>
              </a:defRPr>
            </a:lvl3pPr>
            <a:lvl4pPr>
              <a:defRPr sz="2200">
                <a:latin typeface="Arial Narrow" charset="0"/>
                <a:ea typeface="Arial Narrow" charset="0"/>
                <a:cs typeface="Arial Narrow" charset="0"/>
              </a:defRPr>
            </a:lvl4pPr>
            <a:lvl5pPr>
              <a:defRPr sz="2200">
                <a:latin typeface="Arial Narrow" charset="0"/>
                <a:ea typeface="Arial Narrow" charset="0"/>
                <a:cs typeface="Arial Narrow" charset="0"/>
              </a:defRPr>
            </a:lvl5pPr>
          </a:lstStyle>
          <a:p>
            <a:pPr lvl="0"/>
            <a:r>
              <a:rPr lang="en-US" dirty="0" err="1"/>
              <a:t>Lorem</a:t>
            </a:r>
            <a:r>
              <a:rPr lang="en-US" dirty="0"/>
              <a:t> </a:t>
            </a:r>
            <a:r>
              <a:rPr lang="en-US" dirty="0" err="1"/>
              <a:t>ipsum</a:t>
            </a:r>
            <a:r>
              <a:rPr lang="en-US" dirty="0"/>
              <a:t> dolor </a:t>
            </a:r>
            <a:r>
              <a:rPr lang="en-US" dirty="0" err="1"/>
              <a:t>amet</a:t>
            </a:r>
            <a:endParaRPr lang="en-US" dirty="0"/>
          </a:p>
        </p:txBody>
      </p:sp>
      <p:sp>
        <p:nvSpPr>
          <p:cNvPr id="5" name="Rectangle 4"/>
          <p:cNvSpPr/>
          <p:nvPr userDrawn="1"/>
        </p:nvSpPr>
        <p:spPr>
          <a:xfrm rot="16200000">
            <a:off x="5136356" y="2850354"/>
            <a:ext cx="6858001" cy="1157288"/>
          </a:xfrm>
          <a:prstGeom prst="rect">
            <a:avLst/>
          </a:prstGeom>
          <a:solidFill>
            <a:srgbClr val="6CA439">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692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148404" y="6376447"/>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charset="0"/>
                <a:ea typeface="Arial Narrow" charset="0"/>
                <a:cs typeface="Arial Narrow" charset="0"/>
              </a:defRPr>
            </a:lvl1pPr>
          </a:lstStyle>
          <a:p>
            <a:r>
              <a:rPr lang="en-US" dirty="0"/>
              <a:t>Proprietary and confidential</a:t>
            </a:r>
          </a:p>
        </p:txBody>
      </p:sp>
      <p:sp>
        <p:nvSpPr>
          <p:cNvPr id="6" name="Slide Number Placeholder 5"/>
          <p:cNvSpPr>
            <a:spLocks noGrp="1"/>
          </p:cNvSpPr>
          <p:nvPr>
            <p:ph type="sldNum" sz="quarter" idx="4"/>
          </p:nvPr>
        </p:nvSpPr>
        <p:spPr>
          <a:xfrm>
            <a:off x="6762974" y="6376447"/>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Narrow" charset="0"/>
                <a:ea typeface="Arial Narrow" charset="0"/>
                <a:cs typeface="Arial Narrow" charset="0"/>
              </a:defRPr>
            </a:lvl1pPr>
          </a:lstStyle>
          <a:p>
            <a:fld id="{96906BDF-8463-0846-9074-3D440CD7DCF1}" type="slidenum">
              <a:rPr lang="en-US" smtClean="0"/>
              <a:pPr/>
              <a:t>‹#›</a:t>
            </a:fld>
            <a:endParaRPr lang="en-US" dirty="0"/>
          </a:p>
        </p:txBody>
      </p:sp>
    </p:spTree>
    <p:extLst>
      <p:ext uri="{BB962C8B-B14F-4D97-AF65-F5344CB8AC3E}">
        <p14:creationId xmlns:p14="http://schemas.microsoft.com/office/powerpoint/2010/main" val="1831912558"/>
      </p:ext>
    </p:extLst>
  </p:cSld>
  <p:clrMap bg1="lt1" tx1="dk1" bg2="lt2" tx2="dk2" accent1="accent1" accent2="accent2" accent3="accent3" accent4="accent4" accent5="accent5" accent6="accent6" hlink="hlink" folHlink="folHlink"/>
  <p:sldLayoutIdLst>
    <p:sldLayoutId id="2147483652" r:id="rId1"/>
    <p:sldLayoutId id="2147483663" r:id="rId2"/>
    <p:sldLayoutId id="2147483656" r:id="rId3"/>
    <p:sldLayoutId id="2147483653" r:id="rId4"/>
    <p:sldLayoutId id="2147483658" r:id="rId5"/>
    <p:sldLayoutId id="2147483667" r:id="rId6"/>
    <p:sldLayoutId id="2147483666" r:id="rId7"/>
    <p:sldLayoutId id="2147483673" r:id="rId8"/>
    <p:sldLayoutId id="2147483676" r:id="rId9"/>
    <p:sldLayoutId id="2147483679" r:id="rId10"/>
    <p:sldLayoutId id="2147483690" r:id="rId11"/>
    <p:sldLayoutId id="2147483682" r:id="rId12"/>
    <p:sldLayoutId id="2147483683" r:id="rId13"/>
    <p:sldLayoutId id="2147483691" r:id="rId14"/>
    <p:sldLayoutId id="2147483692" r:id="rId15"/>
    <p:sldLayoutId id="2147483672" r:id="rId16"/>
    <p:sldLayoutId id="2147483678" r:id="rId17"/>
    <p:sldLayoutId id="2147483671" r:id="rId18"/>
    <p:sldLayoutId id="2147483670" r:id="rId19"/>
    <p:sldLayoutId id="2147483665" r:id="rId20"/>
    <p:sldLayoutId id="2147483675" r:id="rId21"/>
    <p:sldLayoutId id="2147483661" r:id="rId22"/>
    <p:sldLayoutId id="2147483662" r:id="rId23"/>
    <p:sldLayoutId id="2147483654" r:id="rId24"/>
    <p:sldLayoutId id="2147483693" r:id="rId25"/>
    <p:sldLayoutId id="2147483657" r:id="rId26"/>
    <p:sldLayoutId id="2147483655" r:id="rId27"/>
    <p:sldLayoutId id="2147483694" r:id="rId28"/>
    <p:sldLayoutId id="2147483674" r:id="rId29"/>
    <p:sldLayoutId id="2147483664" r:id="rId30"/>
    <p:sldLayoutId id="2147483687" r:id="rId31"/>
    <p:sldLayoutId id="2147483688" r:id="rId32"/>
    <p:sldLayoutId id="2147483689" r:id="rId33"/>
    <p:sldLayoutId id="2147483695" r:id="rId34"/>
  </p:sldLayoutIdLst>
  <p:hf hdr="0" dt="0"/>
  <p:txStyles>
    <p:titleStyle>
      <a:lvl1pPr algn="ctr" defTabSz="457200" rtl="0" eaLnBrk="1" latinLnBrk="0" hangingPunct="1">
        <a:spcBef>
          <a:spcPct val="0"/>
        </a:spcBef>
        <a:buNone/>
        <a:defRPr sz="4000" kern="1200">
          <a:solidFill>
            <a:schemeClr val="bg1"/>
          </a:solidFill>
          <a:latin typeface="Arial Narrow" charset="0"/>
          <a:ea typeface="Arial Narrow" charset="0"/>
          <a:cs typeface="Arial Narrow"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0.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9DA1DF5-B992-4332-BD9A-DC9CCFC441D9}"/>
              </a:ext>
            </a:extLst>
          </p:cNvPr>
          <p:cNvSpPr>
            <a:spLocks noGrp="1"/>
          </p:cNvSpPr>
          <p:nvPr>
            <p:ph type="ftr" sz="quarter" idx="10"/>
          </p:nvPr>
        </p:nvSpPr>
        <p:spPr/>
        <p:txBody>
          <a:bodyPr/>
          <a:lstStyle/>
          <a:p>
            <a:r>
              <a:rPr lang="en-US" dirty="0"/>
              <a:t>Proprietary and confidential</a:t>
            </a:r>
          </a:p>
        </p:txBody>
      </p:sp>
      <p:sp>
        <p:nvSpPr>
          <p:cNvPr id="3" name="Content Placeholder 2">
            <a:extLst>
              <a:ext uri="{FF2B5EF4-FFF2-40B4-BE49-F238E27FC236}">
                <a16:creationId xmlns:a16="http://schemas.microsoft.com/office/drawing/2014/main" id="{C940B081-E995-4381-9567-4C7D608F7FBC}"/>
              </a:ext>
            </a:extLst>
          </p:cNvPr>
          <p:cNvSpPr>
            <a:spLocks noGrp="1"/>
          </p:cNvSpPr>
          <p:nvPr>
            <p:ph sz="quarter" idx="12"/>
          </p:nvPr>
        </p:nvSpPr>
        <p:spPr>
          <a:xfrm>
            <a:off x="352425" y="4211653"/>
            <a:ext cx="8448675" cy="666527"/>
          </a:xfrm>
        </p:spPr>
        <p:txBody>
          <a:bodyPr/>
          <a:lstStyle/>
          <a:p>
            <a:r>
              <a:rPr lang="en-US" sz="3200" dirty="0"/>
              <a:t>Investment options for your</a:t>
            </a:r>
          </a:p>
          <a:p>
            <a:endParaRPr lang="en-US" dirty="0"/>
          </a:p>
          <a:p>
            <a:r>
              <a:rPr lang="en-US" dirty="0"/>
              <a:t> </a:t>
            </a:r>
            <a:endParaRPr lang="en-US" sz="3200" dirty="0"/>
          </a:p>
        </p:txBody>
      </p:sp>
      <p:sp>
        <p:nvSpPr>
          <p:cNvPr id="4" name="Content Placeholder 3">
            <a:extLst>
              <a:ext uri="{FF2B5EF4-FFF2-40B4-BE49-F238E27FC236}">
                <a16:creationId xmlns:a16="http://schemas.microsoft.com/office/drawing/2014/main" id="{4D04290C-7598-4876-8923-C30D8D5992B7}"/>
              </a:ext>
            </a:extLst>
          </p:cNvPr>
          <p:cNvSpPr>
            <a:spLocks noGrp="1"/>
          </p:cNvSpPr>
          <p:nvPr>
            <p:ph sz="quarter" idx="13"/>
          </p:nvPr>
        </p:nvSpPr>
        <p:spPr>
          <a:xfrm>
            <a:off x="1042598" y="4851869"/>
            <a:ext cx="7273925" cy="489624"/>
          </a:xfrm>
        </p:spPr>
        <p:txBody>
          <a:bodyPr/>
          <a:lstStyle/>
          <a:p>
            <a:r>
              <a:rPr lang="en-US" sz="4400" b="1" dirty="0"/>
              <a:t>Health Savings Account</a:t>
            </a:r>
          </a:p>
        </p:txBody>
      </p:sp>
    </p:spTree>
    <p:extLst>
      <p:ext uri="{BB962C8B-B14F-4D97-AF65-F5344CB8AC3E}">
        <p14:creationId xmlns:p14="http://schemas.microsoft.com/office/powerpoint/2010/main" val="1806493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5D7E756-EA89-4270-8F77-4AF8D81D13D0}"/>
              </a:ext>
            </a:extLst>
          </p:cNvPr>
          <p:cNvSpPr>
            <a:spLocks noGrp="1"/>
          </p:cNvSpPr>
          <p:nvPr>
            <p:ph sz="quarter" idx="12"/>
          </p:nvPr>
        </p:nvSpPr>
        <p:spPr/>
        <p:txBody>
          <a:bodyPr/>
          <a:lstStyle/>
          <a:p>
            <a:r>
              <a:rPr lang="en-US" sz="3600" dirty="0"/>
              <a:t>Selecting the amount</a:t>
            </a:r>
          </a:p>
        </p:txBody>
      </p:sp>
      <p:cxnSp>
        <p:nvCxnSpPr>
          <p:cNvPr id="10" name="Straight Arrow Connector 9"/>
          <p:cNvCxnSpPr/>
          <p:nvPr/>
        </p:nvCxnSpPr>
        <p:spPr bwMode="auto">
          <a:xfrm flipH="1">
            <a:off x="4114800" y="2720370"/>
            <a:ext cx="11430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3" name="Picture 2"/>
          <p:cNvPicPr>
            <a:picLocks noChangeAspect="1"/>
          </p:cNvPicPr>
          <p:nvPr/>
        </p:nvPicPr>
        <p:blipFill rotWithShape="1">
          <a:blip r:embed="rId2"/>
          <a:srcRect l="18960" t="34615" r="18960" b="30220"/>
          <a:stretch/>
        </p:blipFill>
        <p:spPr>
          <a:xfrm>
            <a:off x="323850" y="1124026"/>
            <a:ext cx="7723624" cy="2331660"/>
          </a:xfrm>
          <a:prstGeom prst="rect">
            <a:avLst/>
          </a:prstGeom>
        </p:spPr>
      </p:pic>
      <p:sp>
        <p:nvSpPr>
          <p:cNvPr id="9" name="TextBox 8"/>
          <p:cNvSpPr txBox="1"/>
          <p:nvPr/>
        </p:nvSpPr>
        <p:spPr>
          <a:xfrm>
            <a:off x="323850" y="3716112"/>
            <a:ext cx="8820150" cy="1384995"/>
          </a:xfrm>
          <a:prstGeom prst="rect">
            <a:avLst/>
          </a:prstGeom>
          <a:noFill/>
        </p:spPr>
        <p:txBody>
          <a:bodyPr wrap="square" rtlCol="0">
            <a:spAutoFit/>
          </a:bodyPr>
          <a:lstStyle/>
          <a:p>
            <a:pPr algn="l"/>
            <a:r>
              <a:rPr lang="en-US" sz="2400" b="1" u="sng" dirty="0">
                <a:solidFill>
                  <a:srgbClr val="6CA439"/>
                </a:solidFill>
                <a:latin typeface="Arial Narrow" panose="020B0606020202030204" pitchFamily="34" charset="0"/>
              </a:rPr>
              <a:t>Step 1</a:t>
            </a:r>
          </a:p>
          <a:p>
            <a:pPr marL="342900" indent="-342900" algn="l">
              <a:buFont typeface="Arial" panose="020B0604020202020204" pitchFamily="34" charset="0"/>
              <a:buChar char="•"/>
            </a:pPr>
            <a:r>
              <a:rPr lang="en-US" sz="2000" dirty="0">
                <a:latin typeface="Arial Narrow" panose="020B0606020202030204" pitchFamily="34" charset="0"/>
              </a:rPr>
              <a:t>Review ‘</a:t>
            </a:r>
            <a:r>
              <a:rPr lang="en-US" sz="2000" b="1" dirty="0">
                <a:solidFill>
                  <a:srgbClr val="6CA439"/>
                </a:solidFill>
                <a:latin typeface="Arial Narrow" panose="020B0606020202030204" pitchFamily="34" charset="0"/>
              </a:rPr>
              <a:t>Amount Available to Transfer</a:t>
            </a:r>
            <a:r>
              <a:rPr lang="en-US" sz="2000" dirty="0">
                <a:latin typeface="Arial Narrow" panose="020B0606020202030204" pitchFamily="34" charset="0"/>
              </a:rPr>
              <a:t>’.  This reflects the available balance &gt;$1000.</a:t>
            </a:r>
          </a:p>
          <a:p>
            <a:pPr marL="342900" indent="-342900" algn="l">
              <a:buFont typeface="Arial" panose="020B0604020202020204" pitchFamily="34" charset="0"/>
              <a:buChar char="•"/>
            </a:pPr>
            <a:r>
              <a:rPr lang="en-US" sz="2000" dirty="0">
                <a:latin typeface="Arial Narrow" panose="020B0606020202030204" pitchFamily="34" charset="0"/>
              </a:rPr>
              <a:t>Enter amount into ‘</a:t>
            </a:r>
            <a:r>
              <a:rPr lang="en-US" sz="2000" b="1" dirty="0">
                <a:solidFill>
                  <a:srgbClr val="6CA439"/>
                </a:solidFill>
                <a:latin typeface="Arial Narrow" panose="020B0606020202030204" pitchFamily="34" charset="0"/>
              </a:rPr>
              <a:t>Amount to Transfer to Your Basic Investment Account</a:t>
            </a:r>
            <a:r>
              <a:rPr lang="en-US" sz="2000" dirty="0">
                <a:latin typeface="Arial Narrow" panose="020B0606020202030204" pitchFamily="34" charset="0"/>
              </a:rPr>
              <a:t>’.</a:t>
            </a:r>
          </a:p>
          <a:p>
            <a:pPr marL="342900" indent="-342900" algn="l">
              <a:buFont typeface="Arial" panose="020B0604020202020204" pitchFamily="34" charset="0"/>
              <a:buChar char="•"/>
            </a:pPr>
            <a:r>
              <a:rPr lang="en-US" sz="2000" dirty="0">
                <a:latin typeface="Arial Narrow" panose="020B0606020202030204" pitchFamily="34" charset="0"/>
              </a:rPr>
              <a:t>Select </a:t>
            </a:r>
            <a:r>
              <a:rPr lang="en-US" sz="2000" b="1" dirty="0">
                <a:solidFill>
                  <a:srgbClr val="6CA439"/>
                </a:solidFill>
                <a:latin typeface="Arial Narrow" panose="020B0606020202030204" pitchFamily="34" charset="0"/>
              </a:rPr>
              <a:t>Next</a:t>
            </a:r>
          </a:p>
        </p:txBody>
      </p:sp>
    </p:spTree>
    <p:extLst>
      <p:ext uri="{BB962C8B-B14F-4D97-AF65-F5344CB8AC3E}">
        <p14:creationId xmlns:p14="http://schemas.microsoft.com/office/powerpoint/2010/main" val="3179565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D29973-9F18-4C4D-B866-58DC07C5F3EB}"/>
              </a:ext>
            </a:extLst>
          </p:cNvPr>
          <p:cNvSpPr>
            <a:spLocks noGrp="1"/>
          </p:cNvSpPr>
          <p:nvPr>
            <p:ph sz="quarter" idx="12"/>
          </p:nvPr>
        </p:nvSpPr>
        <p:spPr/>
        <p:txBody>
          <a:bodyPr/>
          <a:lstStyle/>
          <a:p>
            <a:r>
              <a:rPr lang="en-US" sz="3600" dirty="0"/>
              <a:t>Confirm the transfer</a:t>
            </a:r>
          </a:p>
        </p:txBody>
      </p:sp>
      <p:sp>
        <p:nvSpPr>
          <p:cNvPr id="9" name="TextBox 8"/>
          <p:cNvSpPr txBox="1"/>
          <p:nvPr/>
        </p:nvSpPr>
        <p:spPr>
          <a:xfrm>
            <a:off x="508915" y="4017380"/>
            <a:ext cx="8020050" cy="2277547"/>
          </a:xfrm>
          <a:prstGeom prst="rect">
            <a:avLst/>
          </a:prstGeom>
          <a:noFill/>
        </p:spPr>
        <p:txBody>
          <a:bodyPr wrap="square" rtlCol="0">
            <a:spAutoFit/>
          </a:bodyPr>
          <a:lstStyle/>
          <a:p>
            <a:pPr algn="l"/>
            <a:r>
              <a:rPr lang="en-US" sz="2400" b="1" u="sng" dirty="0">
                <a:solidFill>
                  <a:srgbClr val="6CA439"/>
                </a:solidFill>
                <a:latin typeface="Arial Narrow" panose="020B0606020202030204" pitchFamily="34" charset="0"/>
              </a:rPr>
              <a:t>Step 2</a:t>
            </a:r>
          </a:p>
          <a:p>
            <a:pPr marL="342900" indent="-342900" algn="l">
              <a:buFont typeface="Arial" panose="020B0604020202020204" pitchFamily="34" charset="0"/>
              <a:buChar char="•"/>
            </a:pPr>
            <a:r>
              <a:rPr lang="en-US" sz="2000" dirty="0">
                <a:latin typeface="Arial Narrow" panose="020B0606020202030204" pitchFamily="34" charset="0"/>
              </a:rPr>
              <a:t>Review your transfer amount. </a:t>
            </a:r>
          </a:p>
          <a:p>
            <a:pPr marL="342900" indent="-342900" algn="l">
              <a:buFont typeface="Arial" panose="020B0604020202020204" pitchFamily="34" charset="0"/>
              <a:buChar char="•"/>
            </a:pPr>
            <a:r>
              <a:rPr lang="en-US" sz="2000" dirty="0">
                <a:latin typeface="Arial Narrow" panose="020B0606020202030204" pitchFamily="34" charset="0"/>
              </a:rPr>
              <a:t>Click the box next to ‘</a:t>
            </a:r>
            <a:r>
              <a:rPr lang="en-US" sz="2000" b="1" dirty="0">
                <a:solidFill>
                  <a:srgbClr val="6CA439"/>
                </a:solidFill>
                <a:latin typeface="Arial Narrow" panose="020B0606020202030204" pitchFamily="34" charset="0"/>
              </a:rPr>
              <a:t>I understand funds…’</a:t>
            </a:r>
          </a:p>
          <a:p>
            <a:pPr marL="342900" indent="-342900" algn="l">
              <a:buFont typeface="Arial" panose="020B0604020202020204" pitchFamily="34" charset="0"/>
              <a:buChar char="•"/>
            </a:pPr>
            <a:r>
              <a:rPr lang="en-US" sz="2000" dirty="0">
                <a:latin typeface="Arial Narrow" panose="020B0606020202030204" pitchFamily="34" charset="0"/>
              </a:rPr>
              <a:t>Select </a:t>
            </a:r>
            <a:r>
              <a:rPr lang="en-US" sz="2000" b="1" dirty="0">
                <a:solidFill>
                  <a:srgbClr val="6CA439"/>
                </a:solidFill>
                <a:latin typeface="Arial Narrow" panose="020B0606020202030204" pitchFamily="34" charset="0"/>
              </a:rPr>
              <a:t>Submit</a:t>
            </a:r>
          </a:p>
          <a:p>
            <a:pPr algn="l"/>
            <a:endParaRPr lang="en-US" sz="1000" dirty="0">
              <a:latin typeface="Arial Narrow" panose="020B0606020202030204" pitchFamily="34" charset="0"/>
            </a:endParaRPr>
          </a:p>
          <a:p>
            <a:pPr algn="l"/>
            <a:r>
              <a:rPr lang="en-US" sz="2400" b="1" dirty="0">
                <a:solidFill>
                  <a:srgbClr val="6CA439"/>
                </a:solidFill>
                <a:latin typeface="Arial Narrow" panose="020B0606020202030204" pitchFamily="34" charset="0"/>
              </a:rPr>
              <a:t>Please allow three business days for your changes to be reflected on your account.</a:t>
            </a:r>
          </a:p>
        </p:txBody>
      </p:sp>
      <p:pic>
        <p:nvPicPr>
          <p:cNvPr id="4" name="Picture 3"/>
          <p:cNvPicPr>
            <a:picLocks noChangeAspect="1"/>
          </p:cNvPicPr>
          <p:nvPr/>
        </p:nvPicPr>
        <p:blipFill rotWithShape="1">
          <a:blip r:embed="rId2"/>
          <a:srcRect l="18961" t="35714" r="19546" b="23627"/>
          <a:stretch/>
        </p:blipFill>
        <p:spPr>
          <a:xfrm>
            <a:off x="508915" y="1082308"/>
            <a:ext cx="8001000" cy="2819400"/>
          </a:xfrm>
          <a:prstGeom prst="rect">
            <a:avLst/>
          </a:prstGeom>
        </p:spPr>
      </p:pic>
    </p:spTree>
    <p:extLst>
      <p:ext uri="{BB962C8B-B14F-4D97-AF65-F5344CB8AC3E}">
        <p14:creationId xmlns:p14="http://schemas.microsoft.com/office/powerpoint/2010/main" val="3671075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4835" r="72840"/>
          <a:stretch/>
        </p:blipFill>
        <p:spPr>
          <a:xfrm>
            <a:off x="4155383" y="1050014"/>
            <a:ext cx="2971800" cy="4966350"/>
          </a:xfrm>
          <a:prstGeom prst="rect">
            <a:avLst/>
          </a:prstGeom>
        </p:spPr>
      </p:pic>
      <p:pic>
        <p:nvPicPr>
          <p:cNvPr id="3" name="Picture 2"/>
          <p:cNvPicPr>
            <a:picLocks noChangeAspect="1"/>
          </p:cNvPicPr>
          <p:nvPr/>
        </p:nvPicPr>
        <p:blipFill rotWithShape="1">
          <a:blip r:embed="rId4"/>
          <a:srcRect t="13737" r="74012" b="52197"/>
          <a:stretch/>
        </p:blipFill>
        <p:spPr>
          <a:xfrm>
            <a:off x="418225" y="948413"/>
            <a:ext cx="3086024" cy="2155870"/>
          </a:xfrm>
          <a:prstGeom prst="rect">
            <a:avLst/>
          </a:prstGeom>
        </p:spPr>
      </p:pic>
      <p:pic>
        <p:nvPicPr>
          <p:cNvPr id="5" name="Picture 4"/>
          <p:cNvPicPr>
            <a:picLocks noChangeAspect="1"/>
          </p:cNvPicPr>
          <p:nvPr/>
        </p:nvPicPr>
        <p:blipFill rotWithShape="1">
          <a:blip r:embed="rId5"/>
          <a:srcRect t="66483" r="74012" b="6044"/>
          <a:stretch/>
        </p:blipFill>
        <p:spPr>
          <a:xfrm>
            <a:off x="418225" y="3147698"/>
            <a:ext cx="3110865" cy="1752600"/>
          </a:xfrm>
          <a:prstGeom prst="rect">
            <a:avLst/>
          </a:prstGeom>
        </p:spPr>
      </p:pic>
      <p:sp>
        <p:nvSpPr>
          <p:cNvPr id="8" name="Content Placeholder 7">
            <a:extLst>
              <a:ext uri="{FF2B5EF4-FFF2-40B4-BE49-F238E27FC236}">
                <a16:creationId xmlns:a16="http://schemas.microsoft.com/office/drawing/2014/main" id="{D3AEC519-F11D-4D94-88CE-6EE43075A03E}"/>
              </a:ext>
            </a:extLst>
          </p:cNvPr>
          <p:cNvSpPr>
            <a:spLocks noGrp="1"/>
          </p:cNvSpPr>
          <p:nvPr>
            <p:ph sz="quarter" idx="12"/>
          </p:nvPr>
        </p:nvSpPr>
        <p:spPr/>
        <p:txBody>
          <a:bodyPr/>
          <a:lstStyle/>
          <a:p>
            <a:r>
              <a:rPr lang="en-US" sz="3600" dirty="0"/>
              <a:t>Re-align Investments</a:t>
            </a:r>
          </a:p>
        </p:txBody>
      </p:sp>
      <p:sp>
        <p:nvSpPr>
          <p:cNvPr id="4" name="TextBox 3"/>
          <p:cNvSpPr txBox="1"/>
          <p:nvPr/>
        </p:nvSpPr>
        <p:spPr>
          <a:xfrm>
            <a:off x="373069" y="4480634"/>
            <a:ext cx="3657600" cy="1754326"/>
          </a:xfrm>
          <a:prstGeom prst="rect">
            <a:avLst/>
          </a:prstGeom>
          <a:noFill/>
        </p:spPr>
        <p:txBody>
          <a:bodyPr wrap="square" rtlCol="0">
            <a:spAutoFit/>
          </a:bodyPr>
          <a:lstStyle/>
          <a:p>
            <a:pPr algn="l"/>
            <a:r>
              <a:rPr lang="en-US" u="sng" dirty="0">
                <a:latin typeface="Arial Narrow" panose="020B0606020202030204" pitchFamily="34" charset="0"/>
              </a:rPr>
              <a:t>Realignment:</a:t>
            </a:r>
          </a:p>
          <a:p>
            <a:pPr algn="l"/>
            <a:r>
              <a:rPr lang="en-US" b="1" dirty="0">
                <a:solidFill>
                  <a:srgbClr val="6CA439"/>
                </a:solidFill>
                <a:latin typeface="Arial Narrow" panose="020B0606020202030204" pitchFamily="34" charset="0"/>
              </a:rPr>
              <a:t>Step 1 - </a:t>
            </a:r>
            <a:r>
              <a:rPr lang="en-US" dirty="0">
                <a:latin typeface="Arial Narrow" panose="020B0606020202030204" pitchFamily="34" charset="0"/>
              </a:rPr>
              <a:t>Review Current % by Investment</a:t>
            </a:r>
          </a:p>
          <a:p>
            <a:pPr algn="l"/>
            <a:r>
              <a:rPr lang="en-US" b="1" dirty="0">
                <a:solidFill>
                  <a:srgbClr val="6CA439"/>
                </a:solidFill>
                <a:latin typeface="Arial Narrow" panose="020B0606020202030204" pitchFamily="34" charset="0"/>
              </a:rPr>
              <a:t>Step 2 - </a:t>
            </a:r>
            <a:r>
              <a:rPr lang="en-US" dirty="0">
                <a:latin typeface="Arial Narrow" panose="020B0606020202030204" pitchFamily="34" charset="0"/>
              </a:rPr>
              <a:t>Choose investment(s) and New %.  Add as many as you wish until 100% allocated.</a:t>
            </a:r>
          </a:p>
          <a:p>
            <a:pPr algn="l"/>
            <a:r>
              <a:rPr lang="en-US" b="1" dirty="0">
                <a:solidFill>
                  <a:srgbClr val="6CA439"/>
                </a:solidFill>
                <a:latin typeface="Arial Narrow" panose="020B0606020202030204" pitchFamily="34" charset="0"/>
              </a:rPr>
              <a:t>Step 3- </a:t>
            </a:r>
            <a:r>
              <a:rPr lang="en-US" dirty="0">
                <a:latin typeface="Arial Narrow" panose="020B0606020202030204" pitchFamily="34" charset="0"/>
              </a:rPr>
              <a:t>Submit Realignment</a:t>
            </a:r>
          </a:p>
        </p:txBody>
      </p:sp>
      <p:sp>
        <p:nvSpPr>
          <p:cNvPr id="7" name="TextBox 6"/>
          <p:cNvSpPr txBox="1"/>
          <p:nvPr/>
        </p:nvSpPr>
        <p:spPr>
          <a:xfrm>
            <a:off x="7127183" y="1400709"/>
            <a:ext cx="1981200" cy="3385542"/>
          </a:xfrm>
          <a:prstGeom prst="rect">
            <a:avLst/>
          </a:prstGeom>
          <a:noFill/>
        </p:spPr>
        <p:txBody>
          <a:bodyPr wrap="square" rtlCol="0">
            <a:spAutoFit/>
          </a:bodyPr>
          <a:lstStyle/>
          <a:p>
            <a:pPr algn="l"/>
            <a:r>
              <a:rPr lang="en-US" u="sng" dirty="0">
                <a:latin typeface="Arial Narrow" panose="020B0606020202030204" pitchFamily="34" charset="0"/>
              </a:rPr>
              <a:t>Future Investments:</a:t>
            </a:r>
          </a:p>
          <a:p>
            <a:pPr algn="l"/>
            <a:r>
              <a:rPr lang="en-US" b="1" dirty="0">
                <a:solidFill>
                  <a:srgbClr val="6CA439"/>
                </a:solidFill>
                <a:latin typeface="Arial Narrow" panose="020B0606020202030204" pitchFamily="34" charset="0"/>
              </a:rPr>
              <a:t>Step 1</a:t>
            </a:r>
            <a:r>
              <a:rPr lang="en-US" dirty="0">
                <a:solidFill>
                  <a:srgbClr val="6CA439"/>
                </a:solidFill>
                <a:latin typeface="Arial Narrow" panose="020B0606020202030204" pitchFamily="34" charset="0"/>
              </a:rPr>
              <a:t>- </a:t>
            </a:r>
            <a:r>
              <a:rPr lang="en-US" dirty="0">
                <a:latin typeface="Arial Narrow" panose="020B0606020202030204" pitchFamily="34" charset="0"/>
              </a:rPr>
              <a:t>Review Current % by Investment</a:t>
            </a:r>
          </a:p>
          <a:p>
            <a:pPr algn="l"/>
            <a:endParaRPr lang="en-US" sz="800" dirty="0">
              <a:latin typeface="Arial Narrow" panose="020B0606020202030204" pitchFamily="34" charset="0"/>
            </a:endParaRPr>
          </a:p>
          <a:p>
            <a:pPr algn="l"/>
            <a:r>
              <a:rPr lang="en-US" b="1" dirty="0">
                <a:solidFill>
                  <a:srgbClr val="6CA439"/>
                </a:solidFill>
                <a:latin typeface="Arial Narrow" panose="020B0606020202030204" pitchFamily="34" charset="0"/>
              </a:rPr>
              <a:t>Step 2- </a:t>
            </a:r>
            <a:r>
              <a:rPr lang="en-US" dirty="0">
                <a:latin typeface="Arial Narrow" panose="020B0606020202030204" pitchFamily="34" charset="0"/>
              </a:rPr>
              <a:t>Choose investment(s) and New %.  Add as many as you wish until 100% allocated</a:t>
            </a:r>
          </a:p>
          <a:p>
            <a:pPr algn="l"/>
            <a:endParaRPr lang="en-US" sz="800" dirty="0">
              <a:latin typeface="Arial Narrow" panose="020B0606020202030204" pitchFamily="34" charset="0"/>
            </a:endParaRPr>
          </a:p>
          <a:p>
            <a:pPr algn="l"/>
            <a:r>
              <a:rPr lang="en-US" b="1" dirty="0">
                <a:solidFill>
                  <a:srgbClr val="6CA439"/>
                </a:solidFill>
                <a:latin typeface="Arial Narrow" panose="020B0606020202030204" pitchFamily="34" charset="0"/>
              </a:rPr>
              <a:t>Step 3- </a:t>
            </a:r>
            <a:r>
              <a:rPr lang="en-US" dirty="0">
                <a:latin typeface="Arial Narrow" panose="020B0606020202030204" pitchFamily="34" charset="0"/>
              </a:rPr>
              <a:t>Submit Investment Elections</a:t>
            </a:r>
          </a:p>
        </p:txBody>
      </p:sp>
    </p:spTree>
    <p:extLst>
      <p:ext uri="{BB962C8B-B14F-4D97-AF65-F5344CB8AC3E}">
        <p14:creationId xmlns:p14="http://schemas.microsoft.com/office/powerpoint/2010/main" val="138980407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23627" r="79283" b="47802"/>
          <a:stretch/>
        </p:blipFill>
        <p:spPr>
          <a:xfrm>
            <a:off x="1825149" y="2120521"/>
            <a:ext cx="3317631" cy="2438400"/>
          </a:xfrm>
          <a:prstGeom prst="rect">
            <a:avLst/>
          </a:prstGeom>
        </p:spPr>
      </p:pic>
      <p:pic>
        <p:nvPicPr>
          <p:cNvPr id="4" name="Picture 3"/>
          <p:cNvPicPr>
            <a:picLocks noChangeAspect="1"/>
          </p:cNvPicPr>
          <p:nvPr/>
        </p:nvPicPr>
        <p:blipFill rotWithShape="1">
          <a:blip r:embed="rId4"/>
          <a:srcRect t="36813" r="76940" b="37912"/>
          <a:stretch/>
        </p:blipFill>
        <p:spPr>
          <a:xfrm>
            <a:off x="4100203" y="4452495"/>
            <a:ext cx="3533775" cy="2064173"/>
          </a:xfrm>
          <a:prstGeom prst="rect">
            <a:avLst/>
          </a:prstGeom>
        </p:spPr>
      </p:pic>
      <p:sp>
        <p:nvSpPr>
          <p:cNvPr id="2" name="Content Placeholder 1">
            <a:extLst>
              <a:ext uri="{FF2B5EF4-FFF2-40B4-BE49-F238E27FC236}">
                <a16:creationId xmlns:a16="http://schemas.microsoft.com/office/drawing/2014/main" id="{2E101541-EF15-4E00-B9F4-DB0F6FE177FD}"/>
              </a:ext>
            </a:extLst>
          </p:cNvPr>
          <p:cNvSpPr>
            <a:spLocks noGrp="1"/>
          </p:cNvSpPr>
          <p:nvPr>
            <p:ph sz="quarter" idx="12"/>
          </p:nvPr>
        </p:nvSpPr>
        <p:spPr/>
        <p:txBody>
          <a:bodyPr/>
          <a:lstStyle/>
          <a:p>
            <a:r>
              <a:rPr lang="en-US" sz="3600" dirty="0"/>
              <a:t>Transfer to Base Balance</a:t>
            </a:r>
          </a:p>
        </p:txBody>
      </p:sp>
      <p:pic>
        <p:nvPicPr>
          <p:cNvPr id="6" name="Picture 5"/>
          <p:cNvPicPr>
            <a:picLocks noChangeAspect="1"/>
          </p:cNvPicPr>
          <p:nvPr/>
        </p:nvPicPr>
        <p:blipFill rotWithShape="1">
          <a:blip r:embed="rId5"/>
          <a:srcRect t="22527" r="80454" b="60989"/>
          <a:stretch/>
        </p:blipFill>
        <p:spPr>
          <a:xfrm>
            <a:off x="508000" y="970693"/>
            <a:ext cx="2543175" cy="1143000"/>
          </a:xfrm>
          <a:prstGeom prst="rect">
            <a:avLst/>
          </a:prstGeom>
        </p:spPr>
      </p:pic>
      <p:sp>
        <p:nvSpPr>
          <p:cNvPr id="9" name="TextBox 8"/>
          <p:cNvSpPr txBox="1"/>
          <p:nvPr/>
        </p:nvSpPr>
        <p:spPr>
          <a:xfrm>
            <a:off x="3997448" y="1047894"/>
            <a:ext cx="3137130" cy="646331"/>
          </a:xfrm>
          <a:prstGeom prst="rect">
            <a:avLst/>
          </a:prstGeom>
          <a:noFill/>
        </p:spPr>
        <p:txBody>
          <a:bodyPr wrap="square" rtlCol="0">
            <a:spAutoFit/>
          </a:bodyPr>
          <a:lstStyle/>
          <a:p>
            <a:pPr algn="l"/>
            <a:r>
              <a:rPr lang="en-US" dirty="0">
                <a:latin typeface="Arial Narrow" panose="020B0606020202030204" pitchFamily="34" charset="0"/>
              </a:rPr>
              <a:t>Scroll over ‘</a:t>
            </a:r>
            <a:r>
              <a:rPr lang="en-US" b="1" dirty="0">
                <a:solidFill>
                  <a:srgbClr val="6CA439"/>
                </a:solidFill>
                <a:latin typeface="Arial Narrow" panose="020B0606020202030204" pitchFamily="34" charset="0"/>
              </a:rPr>
              <a:t>Plan Services</a:t>
            </a:r>
            <a:r>
              <a:rPr lang="en-US" dirty="0">
                <a:latin typeface="Arial Narrow" panose="020B0606020202030204" pitchFamily="34" charset="0"/>
              </a:rPr>
              <a:t>’ and select ‘</a:t>
            </a:r>
            <a:r>
              <a:rPr lang="en-US" b="1" dirty="0">
                <a:solidFill>
                  <a:srgbClr val="6CA439"/>
                </a:solidFill>
                <a:latin typeface="Arial Narrow" panose="020B0606020202030204" pitchFamily="34" charset="0"/>
              </a:rPr>
              <a:t>Transfer to Base Balance</a:t>
            </a:r>
            <a:r>
              <a:rPr lang="en-US" dirty="0">
                <a:latin typeface="Arial Narrow" panose="020B0606020202030204" pitchFamily="34" charset="0"/>
              </a:rPr>
              <a:t>’</a:t>
            </a:r>
          </a:p>
        </p:txBody>
      </p:sp>
      <p:sp>
        <p:nvSpPr>
          <p:cNvPr id="13" name="TextBox 12"/>
          <p:cNvSpPr txBox="1"/>
          <p:nvPr/>
        </p:nvSpPr>
        <p:spPr>
          <a:xfrm>
            <a:off x="5762977" y="2660808"/>
            <a:ext cx="2924175" cy="1477328"/>
          </a:xfrm>
          <a:prstGeom prst="rect">
            <a:avLst/>
          </a:prstGeom>
          <a:noFill/>
        </p:spPr>
        <p:txBody>
          <a:bodyPr wrap="square" rtlCol="0">
            <a:spAutoFit/>
          </a:bodyPr>
          <a:lstStyle/>
          <a:p>
            <a:pPr algn="l"/>
            <a:r>
              <a:rPr lang="en-US" b="1" dirty="0">
                <a:solidFill>
                  <a:srgbClr val="6CA439"/>
                </a:solidFill>
                <a:latin typeface="Arial Narrow" panose="020B0606020202030204" pitchFamily="34" charset="0"/>
              </a:rPr>
              <a:t>Step 1 </a:t>
            </a:r>
            <a:r>
              <a:rPr lang="en-US" dirty="0">
                <a:latin typeface="Arial Narrow" panose="020B0606020202030204" pitchFamily="34" charset="0"/>
              </a:rPr>
              <a:t>- Enter Transfer Amount</a:t>
            </a:r>
          </a:p>
          <a:p>
            <a:pPr algn="l"/>
            <a:r>
              <a:rPr lang="en-US" b="1" dirty="0">
                <a:solidFill>
                  <a:srgbClr val="6CA439"/>
                </a:solidFill>
                <a:latin typeface="Arial Narrow" panose="020B0606020202030204" pitchFamily="34" charset="0"/>
              </a:rPr>
              <a:t>Step 2 </a:t>
            </a:r>
            <a:r>
              <a:rPr lang="en-US" dirty="0">
                <a:latin typeface="Arial Narrow" panose="020B0606020202030204" pitchFamily="34" charset="0"/>
              </a:rPr>
              <a:t>- Reason and Transfer Method changed to ‘Transfer to Base Account</a:t>
            </a:r>
          </a:p>
          <a:p>
            <a:pPr algn="l"/>
            <a:r>
              <a:rPr lang="en-US" b="1" dirty="0">
                <a:solidFill>
                  <a:srgbClr val="6CA439"/>
                </a:solidFill>
                <a:latin typeface="Arial Narrow" panose="020B0606020202030204" pitchFamily="34" charset="0"/>
              </a:rPr>
              <a:t>Step 3- </a:t>
            </a:r>
            <a:r>
              <a:rPr lang="en-US" dirty="0">
                <a:latin typeface="Arial Narrow" panose="020B0606020202030204" pitchFamily="34" charset="0"/>
              </a:rPr>
              <a:t>Submit Request</a:t>
            </a:r>
          </a:p>
        </p:txBody>
      </p:sp>
      <p:sp>
        <p:nvSpPr>
          <p:cNvPr id="15" name="TextBox 14"/>
          <p:cNvSpPr txBox="1"/>
          <p:nvPr/>
        </p:nvSpPr>
        <p:spPr>
          <a:xfrm>
            <a:off x="7650218" y="5269631"/>
            <a:ext cx="1493782" cy="646331"/>
          </a:xfrm>
          <a:prstGeom prst="rect">
            <a:avLst/>
          </a:prstGeom>
          <a:noFill/>
        </p:spPr>
        <p:txBody>
          <a:bodyPr wrap="square" rtlCol="0">
            <a:spAutoFit/>
          </a:bodyPr>
          <a:lstStyle/>
          <a:p>
            <a:r>
              <a:rPr lang="en-US" dirty="0">
                <a:latin typeface="Arial Narrow" panose="020B0606020202030204" pitchFamily="34" charset="0"/>
              </a:rPr>
              <a:t>Review and click ‘</a:t>
            </a:r>
            <a:r>
              <a:rPr lang="en-US" b="1" dirty="0">
                <a:solidFill>
                  <a:srgbClr val="6CA439"/>
                </a:solidFill>
                <a:latin typeface="Arial Narrow" panose="020B0606020202030204" pitchFamily="34" charset="0"/>
              </a:rPr>
              <a:t>I accept</a:t>
            </a:r>
            <a:r>
              <a:rPr lang="en-US" dirty="0">
                <a:latin typeface="Arial Narrow" panose="020B0606020202030204" pitchFamily="34" charset="0"/>
              </a:rPr>
              <a:t>’</a:t>
            </a:r>
          </a:p>
        </p:txBody>
      </p:sp>
      <p:cxnSp>
        <p:nvCxnSpPr>
          <p:cNvPr id="10" name="Straight Arrow Connector 9">
            <a:extLst>
              <a:ext uri="{FF2B5EF4-FFF2-40B4-BE49-F238E27FC236}">
                <a16:creationId xmlns:a16="http://schemas.microsoft.com/office/drawing/2014/main" id="{1B8A4A7B-965B-4A69-9AC2-540E9B7FBD43}"/>
              </a:ext>
            </a:extLst>
          </p:cNvPr>
          <p:cNvCxnSpPr>
            <a:stCxn id="9" idx="1"/>
          </p:cNvCxnSpPr>
          <p:nvPr/>
        </p:nvCxnSpPr>
        <p:spPr>
          <a:xfrm flipH="1">
            <a:off x="2863727" y="1371060"/>
            <a:ext cx="1133721" cy="5706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6D253958-C2ED-40A0-9A16-481E8A67150A}"/>
              </a:ext>
            </a:extLst>
          </p:cNvPr>
          <p:cNvCxnSpPr>
            <a:cxnSpLocks/>
          </p:cNvCxnSpPr>
          <p:nvPr/>
        </p:nvCxnSpPr>
        <p:spPr>
          <a:xfrm flipH="1">
            <a:off x="2754489" y="3933479"/>
            <a:ext cx="3008488" cy="3273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BED00F99-7475-42B2-9A68-66E8FD25A5BF}"/>
              </a:ext>
            </a:extLst>
          </p:cNvPr>
          <p:cNvCxnSpPr/>
          <p:nvPr/>
        </p:nvCxnSpPr>
        <p:spPr>
          <a:xfrm flipH="1">
            <a:off x="2754489" y="2833511"/>
            <a:ext cx="3008488" cy="6547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481B5374-EBA1-4E7A-AE26-07016746645E}"/>
              </a:ext>
            </a:extLst>
          </p:cNvPr>
          <p:cNvCxnSpPr/>
          <p:nvPr/>
        </p:nvCxnSpPr>
        <p:spPr>
          <a:xfrm flipH="1">
            <a:off x="4630614" y="3160889"/>
            <a:ext cx="1132363" cy="4854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51121203-1748-4501-98B0-346253063496}"/>
              </a:ext>
            </a:extLst>
          </p:cNvPr>
          <p:cNvCxnSpPr>
            <a:cxnSpLocks/>
          </p:cNvCxnSpPr>
          <p:nvPr/>
        </p:nvCxnSpPr>
        <p:spPr>
          <a:xfrm flipH="1">
            <a:off x="4752622" y="5579694"/>
            <a:ext cx="2959858" cy="6725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0768326"/>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4725" r="73426" b="18132"/>
          <a:stretch/>
        </p:blipFill>
        <p:spPr>
          <a:xfrm>
            <a:off x="4412927" y="2150635"/>
            <a:ext cx="3723542" cy="4267200"/>
          </a:xfrm>
          <a:prstGeom prst="rect">
            <a:avLst/>
          </a:prstGeom>
        </p:spPr>
      </p:pic>
      <p:sp>
        <p:nvSpPr>
          <p:cNvPr id="3" name="Content Placeholder 2">
            <a:extLst>
              <a:ext uri="{FF2B5EF4-FFF2-40B4-BE49-F238E27FC236}">
                <a16:creationId xmlns:a16="http://schemas.microsoft.com/office/drawing/2014/main" id="{23CCF8C5-019C-457A-A1B0-644EF4B40549}"/>
              </a:ext>
            </a:extLst>
          </p:cNvPr>
          <p:cNvSpPr>
            <a:spLocks noGrp="1"/>
          </p:cNvSpPr>
          <p:nvPr>
            <p:ph sz="quarter" idx="12"/>
          </p:nvPr>
        </p:nvSpPr>
        <p:spPr/>
        <p:txBody>
          <a:bodyPr/>
          <a:lstStyle/>
          <a:p>
            <a:r>
              <a:rPr lang="en-US" sz="3600" dirty="0"/>
              <a:t>Transferring between Funds</a:t>
            </a:r>
          </a:p>
        </p:txBody>
      </p:sp>
      <p:pic>
        <p:nvPicPr>
          <p:cNvPr id="8" name="Picture 7"/>
          <p:cNvPicPr>
            <a:picLocks noChangeAspect="1"/>
          </p:cNvPicPr>
          <p:nvPr/>
        </p:nvPicPr>
        <p:blipFill rotWithShape="1">
          <a:blip r:embed="rId4"/>
          <a:srcRect l="220" t="22527" r="79868" b="62088"/>
          <a:stretch/>
        </p:blipFill>
        <p:spPr>
          <a:xfrm>
            <a:off x="382793" y="1083835"/>
            <a:ext cx="2590800" cy="1066800"/>
          </a:xfrm>
          <a:prstGeom prst="rect">
            <a:avLst/>
          </a:prstGeom>
        </p:spPr>
      </p:pic>
      <p:sp>
        <p:nvSpPr>
          <p:cNvPr id="10" name="TextBox 9"/>
          <p:cNvSpPr txBox="1"/>
          <p:nvPr/>
        </p:nvSpPr>
        <p:spPr>
          <a:xfrm>
            <a:off x="3825897" y="1096122"/>
            <a:ext cx="3376413" cy="646331"/>
          </a:xfrm>
          <a:prstGeom prst="rect">
            <a:avLst/>
          </a:prstGeom>
          <a:noFill/>
        </p:spPr>
        <p:txBody>
          <a:bodyPr wrap="square" rtlCol="0">
            <a:spAutoFit/>
          </a:bodyPr>
          <a:lstStyle/>
          <a:p>
            <a:pPr algn="l"/>
            <a:r>
              <a:rPr lang="en-US" dirty="0">
                <a:latin typeface="Arial Narrow" panose="020B0606020202030204" pitchFamily="34" charset="0"/>
              </a:rPr>
              <a:t>Scroll over ‘</a:t>
            </a:r>
            <a:r>
              <a:rPr lang="en-US" b="1" dirty="0">
                <a:solidFill>
                  <a:srgbClr val="6CA439"/>
                </a:solidFill>
                <a:latin typeface="Arial Narrow" panose="020B0606020202030204" pitchFamily="34" charset="0"/>
              </a:rPr>
              <a:t>Plan Services</a:t>
            </a:r>
            <a:r>
              <a:rPr lang="en-US" dirty="0">
                <a:latin typeface="Arial Narrow" panose="020B0606020202030204" pitchFamily="34" charset="0"/>
              </a:rPr>
              <a:t>’ and select ‘</a:t>
            </a:r>
            <a:r>
              <a:rPr lang="en-US" b="1" dirty="0">
                <a:solidFill>
                  <a:srgbClr val="6CA439"/>
                </a:solidFill>
                <a:latin typeface="Arial Narrow" panose="020B0606020202030204" pitchFamily="34" charset="0"/>
              </a:rPr>
              <a:t>Transfer Investments</a:t>
            </a:r>
            <a:r>
              <a:rPr lang="en-US" dirty="0">
                <a:latin typeface="Arial Narrow" panose="020B0606020202030204" pitchFamily="34" charset="0"/>
              </a:rPr>
              <a:t>’</a:t>
            </a:r>
          </a:p>
        </p:txBody>
      </p:sp>
      <p:sp>
        <p:nvSpPr>
          <p:cNvPr id="11" name="TextBox 10"/>
          <p:cNvSpPr txBox="1"/>
          <p:nvPr/>
        </p:nvSpPr>
        <p:spPr>
          <a:xfrm>
            <a:off x="608570" y="3411900"/>
            <a:ext cx="3545740" cy="2031325"/>
          </a:xfrm>
          <a:prstGeom prst="rect">
            <a:avLst/>
          </a:prstGeom>
          <a:noFill/>
        </p:spPr>
        <p:txBody>
          <a:bodyPr wrap="square" rtlCol="0">
            <a:spAutoFit/>
          </a:bodyPr>
          <a:lstStyle/>
          <a:p>
            <a:pPr algn="l"/>
            <a:r>
              <a:rPr lang="en-US" b="1" dirty="0">
                <a:solidFill>
                  <a:srgbClr val="6CA439"/>
                </a:solidFill>
                <a:latin typeface="Arial Narrow" panose="020B0606020202030204" pitchFamily="34" charset="0"/>
              </a:rPr>
              <a:t>Step 1 </a:t>
            </a:r>
            <a:r>
              <a:rPr lang="en-US" dirty="0">
                <a:latin typeface="Arial Narrow" panose="020B0606020202030204" pitchFamily="34" charset="0"/>
              </a:rPr>
              <a:t>- Choose Transfer type</a:t>
            </a:r>
          </a:p>
          <a:p>
            <a:pPr algn="l"/>
            <a:r>
              <a:rPr lang="en-US" b="1" dirty="0">
                <a:solidFill>
                  <a:srgbClr val="6CA439"/>
                </a:solidFill>
                <a:latin typeface="Arial Narrow" panose="020B0606020202030204" pitchFamily="34" charset="0"/>
              </a:rPr>
              <a:t>Step 2 </a:t>
            </a:r>
            <a:r>
              <a:rPr lang="en-US" dirty="0">
                <a:latin typeface="Arial Narrow" panose="020B0606020202030204" pitchFamily="34" charset="0"/>
              </a:rPr>
              <a:t>- Choose Funds/Balances and </a:t>
            </a:r>
          </a:p>
          <a:p>
            <a:pPr algn="l"/>
            <a:r>
              <a:rPr lang="en-US" dirty="0">
                <a:latin typeface="Arial Narrow" panose="020B0606020202030204" pitchFamily="34" charset="0"/>
              </a:rPr>
              <a:t>              appropriate Investment</a:t>
            </a:r>
          </a:p>
          <a:p>
            <a:pPr algn="l"/>
            <a:r>
              <a:rPr lang="en-US" b="1" dirty="0">
                <a:solidFill>
                  <a:srgbClr val="6CA439"/>
                </a:solidFill>
                <a:latin typeface="Arial Narrow" panose="020B0606020202030204" pitchFamily="34" charset="0"/>
              </a:rPr>
              <a:t>Step 3 </a:t>
            </a:r>
            <a:r>
              <a:rPr lang="en-US" dirty="0">
                <a:latin typeface="Arial Narrow" panose="020B0606020202030204" pitchFamily="34" charset="0"/>
              </a:rPr>
              <a:t>- Choose Transfer Amount</a:t>
            </a:r>
          </a:p>
          <a:p>
            <a:pPr algn="l"/>
            <a:r>
              <a:rPr lang="en-US" b="1" dirty="0">
                <a:solidFill>
                  <a:srgbClr val="6CA439"/>
                </a:solidFill>
                <a:latin typeface="Arial Narrow" panose="020B0606020202030204" pitchFamily="34" charset="0"/>
              </a:rPr>
              <a:t>Step 4 </a:t>
            </a:r>
            <a:r>
              <a:rPr lang="en-US" dirty="0">
                <a:latin typeface="Arial Narrow" panose="020B0606020202030204" pitchFamily="34" charset="0"/>
              </a:rPr>
              <a:t>- Click Continue</a:t>
            </a:r>
          </a:p>
          <a:p>
            <a:pPr algn="l"/>
            <a:r>
              <a:rPr lang="en-US" b="1" dirty="0">
                <a:solidFill>
                  <a:srgbClr val="6CA439"/>
                </a:solidFill>
                <a:latin typeface="Arial Narrow" panose="020B0606020202030204" pitchFamily="34" charset="0"/>
              </a:rPr>
              <a:t>Step 5 </a:t>
            </a:r>
            <a:r>
              <a:rPr lang="en-US" dirty="0">
                <a:latin typeface="Arial Narrow" panose="020B0606020202030204" pitchFamily="34" charset="0"/>
              </a:rPr>
              <a:t>- Review and Accept</a:t>
            </a:r>
          </a:p>
          <a:p>
            <a:pPr algn="l"/>
            <a:endParaRPr lang="en-US" dirty="0"/>
          </a:p>
        </p:txBody>
      </p:sp>
      <p:cxnSp>
        <p:nvCxnSpPr>
          <p:cNvPr id="5" name="Straight Arrow Connector 4">
            <a:extLst>
              <a:ext uri="{FF2B5EF4-FFF2-40B4-BE49-F238E27FC236}">
                <a16:creationId xmlns:a16="http://schemas.microsoft.com/office/drawing/2014/main" id="{C3F9823A-EAE2-4BAD-948F-CDB7B743A975}"/>
              </a:ext>
            </a:extLst>
          </p:cNvPr>
          <p:cNvCxnSpPr>
            <a:stCxn id="10" idx="1"/>
          </p:cNvCxnSpPr>
          <p:nvPr/>
        </p:nvCxnSpPr>
        <p:spPr>
          <a:xfrm flipH="1">
            <a:off x="2619022" y="1419288"/>
            <a:ext cx="1206875" cy="4659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3137807"/>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384D548-17F1-4D95-BF2C-A4905B06B0DE}"/>
              </a:ext>
            </a:extLst>
          </p:cNvPr>
          <p:cNvSpPr>
            <a:spLocks noGrp="1"/>
          </p:cNvSpPr>
          <p:nvPr>
            <p:ph type="ftr" sz="quarter" idx="10"/>
          </p:nvPr>
        </p:nvSpPr>
        <p:spPr/>
        <p:txBody>
          <a:bodyPr/>
          <a:lstStyle/>
          <a:p>
            <a:r>
              <a:rPr lang="en-US" dirty="0"/>
              <a:t>Proprietary and confidential</a:t>
            </a:r>
          </a:p>
        </p:txBody>
      </p:sp>
      <p:sp>
        <p:nvSpPr>
          <p:cNvPr id="3" name="Slide Number Placeholder 2">
            <a:extLst>
              <a:ext uri="{FF2B5EF4-FFF2-40B4-BE49-F238E27FC236}">
                <a16:creationId xmlns:a16="http://schemas.microsoft.com/office/drawing/2014/main" id="{745BBB57-0484-4EE6-B278-2CDD45DA2358}"/>
              </a:ext>
            </a:extLst>
          </p:cNvPr>
          <p:cNvSpPr>
            <a:spLocks noGrp="1"/>
          </p:cNvSpPr>
          <p:nvPr>
            <p:ph type="sldNum" sz="quarter" idx="11"/>
          </p:nvPr>
        </p:nvSpPr>
        <p:spPr/>
        <p:txBody>
          <a:bodyPr/>
          <a:lstStyle/>
          <a:p>
            <a:fld id="{96906BDF-8463-0846-9074-3D440CD7DCF1}" type="slidenum">
              <a:rPr lang="en-US" smtClean="0"/>
              <a:pPr/>
              <a:t>15</a:t>
            </a:fld>
            <a:endParaRPr lang="en-US" dirty="0"/>
          </a:p>
        </p:txBody>
      </p:sp>
      <p:sp>
        <p:nvSpPr>
          <p:cNvPr id="4" name="Content Placeholder 3">
            <a:extLst>
              <a:ext uri="{FF2B5EF4-FFF2-40B4-BE49-F238E27FC236}">
                <a16:creationId xmlns:a16="http://schemas.microsoft.com/office/drawing/2014/main" id="{744FA61E-03CA-49C1-81BA-AFCED705C2F6}"/>
              </a:ext>
            </a:extLst>
          </p:cNvPr>
          <p:cNvSpPr>
            <a:spLocks noGrp="1"/>
          </p:cNvSpPr>
          <p:nvPr>
            <p:ph sz="quarter" idx="12"/>
          </p:nvPr>
        </p:nvSpPr>
        <p:spPr/>
        <p:txBody>
          <a:bodyPr/>
          <a:lstStyle/>
          <a:p>
            <a:r>
              <a:rPr lang="en-US" dirty="0"/>
              <a:t>Transfer tips</a:t>
            </a:r>
          </a:p>
        </p:txBody>
      </p:sp>
      <p:sp>
        <p:nvSpPr>
          <p:cNvPr id="8" name="Content Placeholder 7">
            <a:extLst>
              <a:ext uri="{FF2B5EF4-FFF2-40B4-BE49-F238E27FC236}">
                <a16:creationId xmlns:a16="http://schemas.microsoft.com/office/drawing/2014/main" id="{E1323951-31E7-4416-937A-DCA6F46D6981}"/>
              </a:ext>
            </a:extLst>
          </p:cNvPr>
          <p:cNvSpPr>
            <a:spLocks noGrp="1"/>
          </p:cNvSpPr>
          <p:nvPr>
            <p:ph sz="quarter" idx="15"/>
          </p:nvPr>
        </p:nvSpPr>
        <p:spPr>
          <a:xfrm>
            <a:off x="463477" y="1128786"/>
            <a:ext cx="6815297" cy="434515"/>
          </a:xfrm>
        </p:spPr>
        <p:txBody>
          <a:bodyPr/>
          <a:lstStyle/>
          <a:p>
            <a:r>
              <a:rPr lang="en-US" dirty="0"/>
              <a:t>Transfer funds out when you need them</a:t>
            </a:r>
          </a:p>
        </p:txBody>
      </p:sp>
      <p:sp>
        <p:nvSpPr>
          <p:cNvPr id="7" name="Content Placeholder 6">
            <a:extLst>
              <a:ext uri="{FF2B5EF4-FFF2-40B4-BE49-F238E27FC236}">
                <a16:creationId xmlns:a16="http://schemas.microsoft.com/office/drawing/2014/main" id="{EE49E36E-C4DE-412C-97D1-CCE21A6E6468}"/>
              </a:ext>
            </a:extLst>
          </p:cNvPr>
          <p:cNvSpPr>
            <a:spLocks noGrp="1"/>
          </p:cNvSpPr>
          <p:nvPr>
            <p:ph sz="quarter" idx="14"/>
          </p:nvPr>
        </p:nvSpPr>
        <p:spPr>
          <a:xfrm>
            <a:off x="505841" y="1565426"/>
            <a:ext cx="5285125" cy="2015646"/>
          </a:xfrm>
        </p:spPr>
        <p:txBody>
          <a:bodyPr/>
          <a:lstStyle/>
          <a:p>
            <a:pPr marL="0" indent="-285750">
              <a:spcBef>
                <a:spcPts val="0"/>
              </a:spcBef>
              <a:buFont typeface="Arial" panose="020B0604020202020204" pitchFamily="34" charset="0"/>
              <a:buChar char="•"/>
            </a:pPr>
            <a:r>
              <a:rPr lang="en-US" sz="2000" dirty="0">
                <a:solidFill>
                  <a:schemeClr val="tx1"/>
                </a:solidFill>
                <a:latin typeface="Arial Narrow" panose="020B0606020202030204" pitchFamily="34" charset="0"/>
              </a:rPr>
              <a:t>When you want to:</a:t>
            </a:r>
          </a:p>
          <a:p>
            <a:pPr marL="0" lvl="1" indent="-285750">
              <a:spcBef>
                <a:spcPts val="0"/>
              </a:spcBef>
              <a:buFont typeface="Arial" panose="020B0604020202020204" pitchFamily="34" charset="0"/>
              <a:buChar char="•"/>
            </a:pPr>
            <a:r>
              <a:rPr lang="en-US" sz="2000" dirty="0">
                <a:solidFill>
                  <a:schemeClr val="tx1"/>
                </a:solidFill>
                <a:latin typeface="Arial Narrow" panose="020B0606020202030204" pitchFamily="34" charset="0"/>
              </a:rPr>
              <a:t>Pay health care expenses</a:t>
            </a:r>
          </a:p>
          <a:p>
            <a:pPr marL="0" lvl="1" indent="-285750">
              <a:spcBef>
                <a:spcPts val="0"/>
              </a:spcBef>
              <a:buFont typeface="Arial" panose="020B0604020202020204" pitchFamily="34" charset="0"/>
              <a:buChar char="•"/>
            </a:pPr>
            <a:r>
              <a:rPr lang="en-US" sz="2000" dirty="0">
                <a:solidFill>
                  <a:schemeClr val="tx1"/>
                </a:solidFill>
                <a:latin typeface="Arial Narrow" panose="020B0606020202030204" pitchFamily="34" charset="0"/>
              </a:rPr>
              <a:t>No longer invest in Funds </a:t>
            </a:r>
          </a:p>
          <a:p>
            <a:pPr marL="0" indent="-285750">
              <a:spcBef>
                <a:spcPts val="0"/>
              </a:spcBef>
              <a:buFont typeface="Arial" panose="020B0604020202020204" pitchFamily="34" charset="0"/>
              <a:buChar char="•"/>
            </a:pPr>
            <a:r>
              <a:rPr lang="en-US" sz="2000" dirty="0">
                <a:solidFill>
                  <a:schemeClr val="tx1"/>
                </a:solidFill>
                <a:latin typeface="Arial Narrow" panose="020B0606020202030204" pitchFamily="34" charset="0"/>
              </a:rPr>
              <a:t>No Service Fees to transfer</a:t>
            </a:r>
          </a:p>
          <a:p>
            <a:pPr marL="0" indent="-285750">
              <a:spcBef>
                <a:spcPts val="0"/>
              </a:spcBef>
              <a:buFont typeface="Arial" panose="020B0604020202020204" pitchFamily="34" charset="0"/>
              <a:buChar char="•"/>
            </a:pPr>
            <a:r>
              <a:rPr lang="en-US" sz="2000" dirty="0">
                <a:solidFill>
                  <a:schemeClr val="tx1"/>
                </a:solidFill>
                <a:latin typeface="Arial Narrow" panose="020B0606020202030204" pitchFamily="34" charset="0"/>
              </a:rPr>
              <a:t>No minimum balance transfer request </a:t>
            </a:r>
          </a:p>
          <a:p>
            <a:pPr marL="0" indent="-285750">
              <a:spcBef>
                <a:spcPts val="0"/>
              </a:spcBef>
              <a:buFont typeface="Arial" panose="020B0604020202020204" pitchFamily="34" charset="0"/>
              <a:buChar char="•"/>
            </a:pPr>
            <a:r>
              <a:rPr lang="en-US" sz="2000" dirty="0">
                <a:solidFill>
                  <a:schemeClr val="tx1"/>
                </a:solidFill>
                <a:latin typeface="Arial Narrow" panose="020B0606020202030204" pitchFamily="34" charset="0"/>
              </a:rPr>
              <a:t>Funds arrive within 2-3 business days</a:t>
            </a:r>
          </a:p>
          <a:p>
            <a:pPr marL="0" indent="-285750">
              <a:spcBef>
                <a:spcPts val="0"/>
              </a:spcBef>
              <a:buFont typeface="Arial" panose="020B0604020202020204" pitchFamily="34" charset="0"/>
              <a:buChar char="•"/>
            </a:pPr>
            <a:endParaRPr lang="en-US" sz="2000" dirty="0">
              <a:solidFill>
                <a:schemeClr val="tx1"/>
              </a:solidFill>
              <a:latin typeface="Arial Narrow" panose="020B0606020202030204" pitchFamily="34" charset="0"/>
            </a:endParaRPr>
          </a:p>
          <a:p>
            <a:endParaRPr lang="en-US" dirty="0"/>
          </a:p>
        </p:txBody>
      </p:sp>
      <p:sp>
        <p:nvSpPr>
          <p:cNvPr id="6" name="TextBox 5">
            <a:extLst>
              <a:ext uri="{FF2B5EF4-FFF2-40B4-BE49-F238E27FC236}">
                <a16:creationId xmlns:a16="http://schemas.microsoft.com/office/drawing/2014/main" id="{2C869B32-9A47-4E5C-8FC8-7CF30036E95B}"/>
              </a:ext>
            </a:extLst>
          </p:cNvPr>
          <p:cNvSpPr txBox="1"/>
          <p:nvPr/>
        </p:nvSpPr>
        <p:spPr>
          <a:xfrm>
            <a:off x="584863" y="4244403"/>
            <a:ext cx="7404879" cy="1292662"/>
          </a:xfrm>
          <a:prstGeom prst="rect">
            <a:avLst/>
          </a:prstGeom>
          <a:noFill/>
        </p:spPr>
        <p:txBody>
          <a:bodyPr wrap="square" rtlCol="0">
            <a:spAutoFit/>
          </a:bodyPr>
          <a:lstStyle/>
          <a:p>
            <a:pPr marL="285750" indent="-285750" algn="l">
              <a:buFont typeface="Arial" panose="020B0604020202020204" pitchFamily="34" charset="0"/>
              <a:buChar char="•"/>
            </a:pPr>
            <a:r>
              <a:rPr lang="en-US" sz="2000" dirty="0">
                <a:latin typeface="Arial Narrow" panose="020B0606020202030204" pitchFamily="34" charset="0"/>
              </a:rPr>
              <a:t>Allows for $ to $, $ to % or % to % transfers</a:t>
            </a:r>
          </a:p>
          <a:p>
            <a:pPr marL="285750" indent="-285750" algn="l">
              <a:buFont typeface="Arial" panose="020B0604020202020204" pitchFamily="34" charset="0"/>
              <a:buChar char="•"/>
            </a:pPr>
            <a:r>
              <a:rPr lang="en-US" sz="2000" dirty="0">
                <a:latin typeface="Arial Narrow" panose="020B0606020202030204" pitchFamily="34" charset="0"/>
              </a:rPr>
              <a:t>No minimum balance transfer request </a:t>
            </a:r>
          </a:p>
          <a:p>
            <a:pPr marL="285750" indent="-285750" algn="l">
              <a:buFont typeface="Arial" panose="020B0604020202020204" pitchFamily="34" charset="0"/>
              <a:buChar char="•"/>
            </a:pPr>
            <a:r>
              <a:rPr lang="en-US" sz="2000" dirty="0">
                <a:latin typeface="Arial Narrow" panose="020B0606020202030204" pitchFamily="34" charset="0"/>
              </a:rPr>
              <a:t>Transfer occurs in 2-3 business days</a:t>
            </a:r>
          </a:p>
          <a:p>
            <a:pPr marL="285750" indent="-285750" algn="l">
              <a:buFontTx/>
              <a:buChar char="-"/>
            </a:pPr>
            <a:endParaRPr lang="en-US" dirty="0"/>
          </a:p>
        </p:txBody>
      </p:sp>
      <p:sp>
        <p:nvSpPr>
          <p:cNvPr id="9" name="Content Placeholder 7">
            <a:extLst>
              <a:ext uri="{FF2B5EF4-FFF2-40B4-BE49-F238E27FC236}">
                <a16:creationId xmlns:a16="http://schemas.microsoft.com/office/drawing/2014/main" id="{8D94DB7E-3916-4061-BB31-7EC374A6BCBF}"/>
              </a:ext>
            </a:extLst>
          </p:cNvPr>
          <p:cNvSpPr txBox="1">
            <a:spLocks/>
          </p:cNvSpPr>
          <p:nvPr/>
        </p:nvSpPr>
        <p:spPr>
          <a:xfrm>
            <a:off x="505841" y="3785456"/>
            <a:ext cx="6815297" cy="434515"/>
          </a:xfrm>
          <a:prstGeom prst="rect">
            <a:avLst/>
          </a:prstGeom>
        </p:spPr>
        <p:txBody>
          <a:bodyPr/>
          <a:lstStyle>
            <a:lvl1pPr marL="0" indent="0" algn="l" defTabSz="457200" rtl="0" eaLnBrk="1" latinLnBrk="0" hangingPunct="1">
              <a:spcBef>
                <a:spcPct val="20000"/>
              </a:spcBef>
              <a:buClr>
                <a:schemeClr val="bg1">
                  <a:lumMod val="75000"/>
                </a:schemeClr>
              </a:buClr>
              <a:buSzPct val="110000"/>
              <a:buFont typeface="Arial" charset="0"/>
              <a:buNone/>
              <a:defRPr sz="2200" kern="1200">
                <a:solidFill>
                  <a:srgbClr val="6CA439"/>
                </a:solidFill>
                <a:latin typeface="Arial Narrow" charset="0"/>
                <a:ea typeface="Arial Narrow" charset="0"/>
                <a:cs typeface="Arial Narrow" charset="0"/>
              </a:defRPr>
            </a:lvl1pPr>
            <a:lvl2pPr marL="742950" indent="-28575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2pPr>
            <a:lvl3pPr marL="11430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3pPr>
            <a:lvl4pPr marL="16002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4pPr>
            <a:lvl5pPr marL="20574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Transfer funds between two or more mutual funds</a:t>
            </a:r>
          </a:p>
        </p:txBody>
      </p:sp>
    </p:spTree>
    <p:extLst>
      <p:ext uri="{BB962C8B-B14F-4D97-AF65-F5344CB8AC3E}">
        <p14:creationId xmlns:p14="http://schemas.microsoft.com/office/powerpoint/2010/main" val="2677116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9FB3F1F-94E9-4DB3-92D3-3C49229BA3E4}"/>
              </a:ext>
            </a:extLst>
          </p:cNvPr>
          <p:cNvSpPr>
            <a:spLocks noGrp="1"/>
          </p:cNvSpPr>
          <p:nvPr>
            <p:ph type="ftr" sz="quarter" idx="10"/>
          </p:nvPr>
        </p:nvSpPr>
        <p:spPr/>
        <p:txBody>
          <a:bodyPr/>
          <a:lstStyle/>
          <a:p>
            <a:r>
              <a:rPr lang="en-US" dirty="0"/>
              <a:t>Proprietary and confidential</a:t>
            </a:r>
          </a:p>
        </p:txBody>
      </p:sp>
      <p:sp>
        <p:nvSpPr>
          <p:cNvPr id="3" name="Slide Number Placeholder 2">
            <a:extLst>
              <a:ext uri="{FF2B5EF4-FFF2-40B4-BE49-F238E27FC236}">
                <a16:creationId xmlns:a16="http://schemas.microsoft.com/office/drawing/2014/main" id="{284037C9-514F-42D9-BCDA-95CE5AE4269C}"/>
              </a:ext>
            </a:extLst>
          </p:cNvPr>
          <p:cNvSpPr>
            <a:spLocks noGrp="1"/>
          </p:cNvSpPr>
          <p:nvPr>
            <p:ph type="sldNum" sz="quarter" idx="11"/>
          </p:nvPr>
        </p:nvSpPr>
        <p:spPr/>
        <p:txBody>
          <a:bodyPr/>
          <a:lstStyle/>
          <a:p>
            <a:fld id="{96906BDF-8463-0846-9074-3D440CD7DCF1}" type="slidenum">
              <a:rPr lang="en-US" smtClean="0"/>
              <a:pPr/>
              <a:t>16</a:t>
            </a:fld>
            <a:endParaRPr lang="en-US" dirty="0"/>
          </a:p>
        </p:txBody>
      </p:sp>
      <p:sp>
        <p:nvSpPr>
          <p:cNvPr id="4" name="Content Placeholder 3">
            <a:extLst>
              <a:ext uri="{FF2B5EF4-FFF2-40B4-BE49-F238E27FC236}">
                <a16:creationId xmlns:a16="http://schemas.microsoft.com/office/drawing/2014/main" id="{DF29881C-0275-4170-BC6A-857AF5D9359A}"/>
              </a:ext>
            </a:extLst>
          </p:cNvPr>
          <p:cNvSpPr>
            <a:spLocks noGrp="1"/>
          </p:cNvSpPr>
          <p:nvPr>
            <p:ph sz="quarter" idx="12"/>
          </p:nvPr>
        </p:nvSpPr>
        <p:spPr/>
        <p:txBody>
          <a:bodyPr/>
          <a:lstStyle/>
          <a:p>
            <a:r>
              <a:rPr lang="en-US" sz="3600" dirty="0">
                <a:solidFill>
                  <a:schemeClr val="tx1"/>
                </a:solidFill>
                <a:latin typeface="Arial Narrow" panose="020B0606020202030204" pitchFamily="34" charset="0"/>
              </a:rPr>
              <a:t>Our expert service team is ready to help</a:t>
            </a:r>
            <a:endParaRPr lang="en-US" sz="3600" dirty="0">
              <a:solidFill>
                <a:schemeClr val="tx1"/>
              </a:solidFill>
            </a:endParaRPr>
          </a:p>
        </p:txBody>
      </p:sp>
      <p:pic>
        <p:nvPicPr>
          <p:cNvPr id="25" name="Picture 24"/>
          <p:cNvPicPr>
            <a:picLocks noChangeAspect="1"/>
          </p:cNvPicPr>
          <p:nvPr/>
        </p:nvPicPr>
        <p:blipFill rotWithShape="1">
          <a:blip r:embed="rId2">
            <a:extLst>
              <a:ext uri="{28A0092B-C50C-407E-A947-70E740481C1C}">
                <a14:useLocalDpi xmlns:a14="http://schemas.microsoft.com/office/drawing/2010/main" val="0"/>
              </a:ext>
            </a:extLst>
          </a:blip>
          <a:srcRect l="-823" b="20458"/>
          <a:stretch/>
        </p:blipFill>
        <p:spPr>
          <a:xfrm>
            <a:off x="1104153" y="2165444"/>
            <a:ext cx="1394446" cy="2481859"/>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213" y="2192338"/>
            <a:ext cx="1395348" cy="2481859"/>
          </a:xfrm>
          <a:prstGeom prst="rect">
            <a:avLst/>
          </a:prstGeom>
        </p:spPr>
      </p:pic>
      <p:sp>
        <p:nvSpPr>
          <p:cNvPr id="9" name="Content Placeholder 8">
            <a:extLst>
              <a:ext uri="{FF2B5EF4-FFF2-40B4-BE49-F238E27FC236}">
                <a16:creationId xmlns:a16="http://schemas.microsoft.com/office/drawing/2014/main" id="{33B4D4F8-064D-4D5B-B325-212D22219353}"/>
              </a:ext>
            </a:extLst>
          </p:cNvPr>
          <p:cNvSpPr>
            <a:spLocks noGrp="1"/>
          </p:cNvSpPr>
          <p:nvPr>
            <p:ph sz="quarter" idx="16"/>
          </p:nvPr>
        </p:nvSpPr>
        <p:spPr>
          <a:xfrm>
            <a:off x="5486400" y="2387360"/>
            <a:ext cx="3410174" cy="2169825"/>
          </a:xfrm>
          <a:prstGeom prst="rect">
            <a:avLst/>
          </a:prstGeom>
        </p:spPr>
        <p:txBody>
          <a:bodyPr wrap="square">
            <a:spAutoFit/>
          </a:bodyPr>
          <a:lstStyle/>
          <a:p>
            <a:pPr marL="342900" lvl="1" indent="-342900">
              <a:spcBef>
                <a:spcPts val="900"/>
              </a:spcBef>
              <a:buClrTx/>
              <a:buSzPct val="100000"/>
              <a:buFont typeface="Arial" panose="020B0604020202020204" pitchFamily="34" charset="0"/>
              <a:buChar char="•"/>
              <a:defRPr/>
            </a:pPr>
            <a:r>
              <a:rPr lang="en-US" sz="2000" dirty="0">
                <a:solidFill>
                  <a:schemeClr val="bg1"/>
                </a:solidFill>
                <a:latin typeface="Arial Narrow" panose="020B0606020202030204" pitchFamily="34" charset="0"/>
              </a:rPr>
              <a:t>Certified Medical Banking Specialists ready to answer your questions</a:t>
            </a:r>
          </a:p>
          <a:p>
            <a:pPr marL="342900" lvl="1" indent="-342900">
              <a:spcBef>
                <a:spcPts val="900"/>
              </a:spcBef>
              <a:buClrTx/>
              <a:buSzPct val="100000"/>
              <a:buFont typeface="Arial" panose="020B0604020202020204" pitchFamily="34" charset="0"/>
              <a:buChar char="•"/>
              <a:defRPr/>
            </a:pPr>
            <a:r>
              <a:rPr lang="en-US" sz="2000" dirty="0">
                <a:solidFill>
                  <a:schemeClr val="bg1"/>
                </a:solidFill>
                <a:latin typeface="Arial Narrow" panose="020B0606020202030204" pitchFamily="34" charset="0"/>
              </a:rPr>
              <a:t>100% call recording and documentation</a:t>
            </a:r>
          </a:p>
          <a:p>
            <a:pPr marL="342900" lvl="1" indent="-342900">
              <a:spcBef>
                <a:spcPts val="900"/>
              </a:spcBef>
              <a:buClrTx/>
              <a:buSzPct val="100000"/>
              <a:buFont typeface="Arial" panose="020B0604020202020204" pitchFamily="34" charset="0"/>
              <a:buChar char="•"/>
              <a:defRPr/>
            </a:pPr>
            <a:r>
              <a:rPr lang="en-US" sz="2000" dirty="0">
                <a:solidFill>
                  <a:schemeClr val="bg1"/>
                </a:solidFill>
                <a:latin typeface="Arial Narrow" panose="020B0606020202030204" pitchFamily="34" charset="0"/>
              </a:rPr>
              <a:t>Customer satisfaction surveys</a:t>
            </a:r>
          </a:p>
        </p:txBody>
      </p:sp>
    </p:spTree>
    <p:extLst>
      <p:ext uri="{BB962C8B-B14F-4D97-AF65-F5344CB8AC3E}">
        <p14:creationId xmlns:p14="http://schemas.microsoft.com/office/powerpoint/2010/main" val="2609260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05538DB-30C2-4AAF-9532-4E1172C0CE36}"/>
              </a:ext>
            </a:extLst>
          </p:cNvPr>
          <p:cNvSpPr>
            <a:spLocks noGrp="1"/>
          </p:cNvSpPr>
          <p:nvPr>
            <p:ph type="ftr" sz="quarter" idx="10"/>
          </p:nvPr>
        </p:nvSpPr>
        <p:spPr/>
        <p:txBody>
          <a:bodyPr/>
          <a:lstStyle/>
          <a:p>
            <a:r>
              <a:rPr lang="en-US"/>
              <a:t>Proprietary and confidential</a:t>
            </a:r>
            <a:endParaRPr lang="en-US" dirty="0"/>
          </a:p>
        </p:txBody>
      </p:sp>
      <p:sp>
        <p:nvSpPr>
          <p:cNvPr id="3" name="Slide Number Placeholder 2">
            <a:extLst>
              <a:ext uri="{FF2B5EF4-FFF2-40B4-BE49-F238E27FC236}">
                <a16:creationId xmlns:a16="http://schemas.microsoft.com/office/drawing/2014/main" id="{7F2A1303-5514-4DBD-93A3-C71549F427D7}"/>
              </a:ext>
            </a:extLst>
          </p:cNvPr>
          <p:cNvSpPr>
            <a:spLocks noGrp="1"/>
          </p:cNvSpPr>
          <p:nvPr>
            <p:ph type="sldNum" sz="quarter" idx="11"/>
          </p:nvPr>
        </p:nvSpPr>
        <p:spPr/>
        <p:txBody>
          <a:bodyPr/>
          <a:lstStyle/>
          <a:p>
            <a:fld id="{96906BDF-8463-0846-9074-3D440CD7DCF1}" type="slidenum">
              <a:rPr lang="en-US" smtClean="0"/>
              <a:pPr/>
              <a:t>17</a:t>
            </a:fld>
            <a:endParaRPr lang="en-US" dirty="0"/>
          </a:p>
        </p:txBody>
      </p:sp>
      <p:sp>
        <p:nvSpPr>
          <p:cNvPr id="4" name="Content Placeholder 3">
            <a:extLst>
              <a:ext uri="{FF2B5EF4-FFF2-40B4-BE49-F238E27FC236}">
                <a16:creationId xmlns:a16="http://schemas.microsoft.com/office/drawing/2014/main" id="{1373B33B-6DBB-4C90-8549-8D6873444003}"/>
              </a:ext>
            </a:extLst>
          </p:cNvPr>
          <p:cNvSpPr>
            <a:spLocks noGrp="1"/>
          </p:cNvSpPr>
          <p:nvPr>
            <p:ph sz="quarter" idx="12"/>
          </p:nvPr>
        </p:nvSpPr>
        <p:spPr/>
        <p:txBody>
          <a:bodyPr/>
          <a:lstStyle/>
          <a:p>
            <a:r>
              <a:rPr lang="en-US" sz="3600" dirty="0"/>
              <a:t>Manage your account at SelectAccount.com</a:t>
            </a:r>
          </a:p>
          <a:p>
            <a:endParaRPr lang="en-US" dirty="0"/>
          </a:p>
        </p:txBody>
      </p:sp>
      <p:sp>
        <p:nvSpPr>
          <p:cNvPr id="6" name="Content Placeholder 20">
            <a:extLst>
              <a:ext uri="{FF2B5EF4-FFF2-40B4-BE49-F238E27FC236}">
                <a16:creationId xmlns:a16="http://schemas.microsoft.com/office/drawing/2014/main" id="{371FEA3B-9B17-4AED-978D-3A4472AA077A}"/>
              </a:ext>
            </a:extLst>
          </p:cNvPr>
          <p:cNvSpPr>
            <a:spLocks noGrp="1"/>
          </p:cNvSpPr>
          <p:nvPr>
            <p:ph sz="quarter" idx="16"/>
          </p:nvPr>
        </p:nvSpPr>
        <p:spPr>
          <a:xfrm>
            <a:off x="5458299" y="2250795"/>
            <a:ext cx="3595266" cy="1877758"/>
          </a:xfrm>
        </p:spPr>
        <p:txBody>
          <a:bodyPr/>
          <a:lstStyle/>
          <a:p>
            <a:pPr marL="251460" lvl="0" indent="-251460" defTabSz="914400" eaLnBrk="0" fontAlgn="base" hangingPunct="0">
              <a:spcBef>
                <a:spcPts val="600"/>
              </a:spcBef>
              <a:spcAft>
                <a:spcPct val="0"/>
              </a:spcAft>
              <a:buSzPct val="100000"/>
              <a:buFont typeface="Arial" charset="0"/>
              <a:buChar char="•"/>
              <a:defRPr/>
            </a:pPr>
            <a:r>
              <a:rPr lang="en-US" sz="2000" kern="0" dirty="0">
                <a:latin typeface="Arial Narrow" pitchFamily="34" charset="0"/>
                <a:ea typeface="ＭＳ Ｐゴシック" pitchFamily="-105" charset="-128"/>
                <a:cs typeface="Arial Narrow" pitchFamily="34" charset="0"/>
              </a:rPr>
              <a:t>View account activity and check balances</a:t>
            </a:r>
          </a:p>
          <a:p>
            <a:pPr marL="251460" lvl="0" indent="-251460" defTabSz="914400" eaLnBrk="0" fontAlgn="base" hangingPunct="0">
              <a:spcBef>
                <a:spcPts val="600"/>
              </a:spcBef>
              <a:spcAft>
                <a:spcPct val="0"/>
              </a:spcAft>
              <a:buSzPct val="100000"/>
              <a:buFont typeface="Arial" charset="0"/>
              <a:buChar char="•"/>
              <a:defRPr/>
            </a:pPr>
            <a:r>
              <a:rPr lang="en-US" sz="2000" kern="0" dirty="0">
                <a:latin typeface="Arial Narrow" pitchFamily="34" charset="0"/>
                <a:ea typeface="ＭＳ Ｐゴシック" pitchFamily="-105" charset="-128"/>
                <a:cs typeface="Arial Narrow" pitchFamily="34" charset="0"/>
              </a:rPr>
              <a:t>Review the list of investment options</a:t>
            </a:r>
          </a:p>
          <a:p>
            <a:pPr marL="251460" lvl="0" indent="-251460" defTabSz="914400" eaLnBrk="0" fontAlgn="base" hangingPunct="0">
              <a:spcBef>
                <a:spcPts val="600"/>
              </a:spcBef>
              <a:spcAft>
                <a:spcPct val="0"/>
              </a:spcAft>
              <a:buSzPct val="100000"/>
              <a:buFont typeface="Arial" charset="0"/>
              <a:buChar char="•"/>
              <a:defRPr/>
            </a:pPr>
            <a:r>
              <a:rPr lang="en-US" sz="2000" kern="0" dirty="0">
                <a:latin typeface="Arial Narrow" pitchFamily="34" charset="0"/>
                <a:ea typeface="ＭＳ Ｐゴシック" pitchFamily="-105" charset="-128"/>
                <a:cs typeface="Arial Narrow" pitchFamily="34" charset="0"/>
              </a:rPr>
              <a:t>Monitor Fund performance</a:t>
            </a:r>
          </a:p>
          <a:p>
            <a:pPr marL="251460" lvl="0" indent="-251460" defTabSz="914400" eaLnBrk="0" fontAlgn="base" hangingPunct="0">
              <a:spcBef>
                <a:spcPts val="600"/>
              </a:spcBef>
              <a:spcAft>
                <a:spcPct val="0"/>
              </a:spcAft>
              <a:buSzPct val="100000"/>
              <a:buFont typeface="Arial" charset="0"/>
              <a:buChar char="•"/>
              <a:defRPr/>
            </a:pPr>
            <a:r>
              <a:rPr lang="en-US" sz="2000" kern="0" dirty="0">
                <a:latin typeface="Arial Narrow" pitchFamily="34" charset="0"/>
                <a:ea typeface="ＭＳ Ｐゴシック" pitchFamily="-105" charset="-128"/>
                <a:cs typeface="Arial Narrow" pitchFamily="34" charset="0"/>
              </a:rPr>
              <a:t>Move and manage assets</a:t>
            </a:r>
          </a:p>
          <a:p>
            <a:pPr marL="251460" indent="-251460" defTabSz="914400" eaLnBrk="0" fontAlgn="base" hangingPunct="0">
              <a:spcBef>
                <a:spcPts val="600"/>
              </a:spcBef>
              <a:spcAft>
                <a:spcPct val="0"/>
              </a:spcAft>
              <a:buSzPct val="100000"/>
              <a:buFont typeface="Arial" charset="0"/>
              <a:buChar char="•"/>
              <a:defRPr/>
            </a:pPr>
            <a:endParaRPr lang="en-US" sz="1800" kern="0" dirty="0">
              <a:latin typeface="Arial Narrow" pitchFamily="34" charset="0"/>
              <a:ea typeface="ＭＳ Ｐゴシック" pitchFamily="-105" charset="-128"/>
              <a:cs typeface="Arial Narrow" pitchFamily="34" charset="0"/>
            </a:endParaRPr>
          </a:p>
        </p:txBody>
      </p:sp>
    </p:spTree>
    <p:extLst>
      <p:ext uri="{BB962C8B-B14F-4D97-AF65-F5344CB8AC3E}">
        <p14:creationId xmlns:p14="http://schemas.microsoft.com/office/powerpoint/2010/main" val="3988613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479AD8-C054-402E-8696-4352549CB64C}"/>
              </a:ext>
            </a:extLst>
          </p:cNvPr>
          <p:cNvSpPr>
            <a:spLocks noGrp="1"/>
          </p:cNvSpPr>
          <p:nvPr>
            <p:ph type="ftr" sz="quarter" idx="10"/>
          </p:nvPr>
        </p:nvSpPr>
        <p:spPr/>
        <p:txBody>
          <a:bodyPr/>
          <a:lstStyle/>
          <a:p>
            <a:r>
              <a:rPr lang="en-US" dirty="0"/>
              <a:t>Proprietary and confidential</a:t>
            </a:r>
          </a:p>
        </p:txBody>
      </p:sp>
      <p:sp>
        <p:nvSpPr>
          <p:cNvPr id="3" name="Slide Number Placeholder 2">
            <a:extLst>
              <a:ext uri="{FF2B5EF4-FFF2-40B4-BE49-F238E27FC236}">
                <a16:creationId xmlns:a16="http://schemas.microsoft.com/office/drawing/2014/main" id="{74E60B7A-D9FD-426D-9C71-5E2DAFB1F436}"/>
              </a:ext>
            </a:extLst>
          </p:cNvPr>
          <p:cNvSpPr>
            <a:spLocks noGrp="1"/>
          </p:cNvSpPr>
          <p:nvPr>
            <p:ph type="sldNum" sz="quarter" idx="11"/>
          </p:nvPr>
        </p:nvSpPr>
        <p:spPr/>
        <p:txBody>
          <a:bodyPr/>
          <a:lstStyle/>
          <a:p>
            <a:fld id="{96906BDF-8463-0846-9074-3D440CD7DCF1}" type="slidenum">
              <a:rPr lang="en-US" smtClean="0"/>
              <a:pPr/>
              <a:t>18</a:t>
            </a:fld>
            <a:endParaRPr lang="en-US" dirty="0"/>
          </a:p>
        </p:txBody>
      </p:sp>
      <p:sp>
        <p:nvSpPr>
          <p:cNvPr id="11" name="Rectangle 10"/>
          <p:cNvSpPr/>
          <p:nvPr/>
        </p:nvSpPr>
        <p:spPr>
          <a:xfrm>
            <a:off x="0" y="1855694"/>
            <a:ext cx="9144000" cy="3025587"/>
          </a:xfrm>
          <a:prstGeom prst="rect">
            <a:avLst/>
          </a:prstGeom>
          <a:solidFill>
            <a:srgbClr val="6CA4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Content Placeholder 3">
            <a:extLst>
              <a:ext uri="{FF2B5EF4-FFF2-40B4-BE49-F238E27FC236}">
                <a16:creationId xmlns:a16="http://schemas.microsoft.com/office/drawing/2014/main" id="{F5DA4245-91E7-4F43-8AC8-7C159CD5F68B}"/>
              </a:ext>
            </a:extLst>
          </p:cNvPr>
          <p:cNvSpPr txBox="1">
            <a:spLocks/>
          </p:cNvSpPr>
          <p:nvPr/>
        </p:nvSpPr>
        <p:spPr>
          <a:xfrm>
            <a:off x="689721" y="2547097"/>
            <a:ext cx="3196478" cy="616997"/>
          </a:xfrm>
          <a:prstGeom prst="rect">
            <a:avLst/>
          </a:prstGeom>
        </p:spPr>
        <p:txBody>
          <a:bodyPr/>
          <a:lstStyle>
            <a:lvl1pPr marL="0" indent="0" algn="l" defTabSz="457200" rtl="0" eaLnBrk="1" latinLnBrk="0" hangingPunct="1">
              <a:spcBef>
                <a:spcPct val="20000"/>
              </a:spcBef>
              <a:buFont typeface="Arial"/>
              <a:buNone/>
              <a:defRPr sz="4000" kern="1200">
                <a:solidFill>
                  <a:srgbClr val="2D3A5C"/>
                </a:solidFill>
                <a:latin typeface="Arial Narrow" charset="0"/>
                <a:ea typeface="Arial Narrow" charset="0"/>
                <a:cs typeface="Arial Narrow" charset="0"/>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600" dirty="0">
                <a:solidFill>
                  <a:schemeClr val="bg1"/>
                </a:solidFill>
              </a:rPr>
              <a:t>Let’s get started</a:t>
            </a:r>
          </a:p>
        </p:txBody>
      </p:sp>
      <p:sp>
        <p:nvSpPr>
          <p:cNvPr id="14" name="TextBox 13">
            <a:extLst>
              <a:ext uri="{FF2B5EF4-FFF2-40B4-BE49-F238E27FC236}">
                <a16:creationId xmlns:a16="http://schemas.microsoft.com/office/drawing/2014/main" id="{BC170CB6-95D0-459E-A1E1-CEAC2FE1C5D1}"/>
              </a:ext>
            </a:extLst>
          </p:cNvPr>
          <p:cNvSpPr txBox="1"/>
          <p:nvPr/>
        </p:nvSpPr>
        <p:spPr>
          <a:xfrm>
            <a:off x="6522350" y="3805517"/>
            <a:ext cx="2691001" cy="430887"/>
          </a:xfrm>
          <a:prstGeom prst="rect">
            <a:avLst/>
          </a:prstGeom>
          <a:noFill/>
        </p:spPr>
        <p:txBody>
          <a:bodyPr wrap="square" rtlCol="0">
            <a:spAutoFit/>
          </a:bodyPr>
          <a:lstStyle/>
          <a:p>
            <a:r>
              <a:rPr lang="en-US" sz="2200" dirty="0">
                <a:solidFill>
                  <a:schemeClr val="bg1"/>
                </a:solidFill>
                <a:latin typeface="Arial Narrow" pitchFamily="34" charset="0"/>
                <a:ea typeface="ＭＳ Ｐゴシック" pitchFamily="-105" charset="-128"/>
                <a:cs typeface="Arial Narrow" pitchFamily="34" charset="0"/>
              </a:rPr>
              <a:t>SelectAccount.com</a:t>
            </a:r>
          </a:p>
        </p:txBody>
      </p:sp>
      <p:sp>
        <p:nvSpPr>
          <p:cNvPr id="15" name="Rectangle 14"/>
          <p:cNvSpPr/>
          <p:nvPr/>
        </p:nvSpPr>
        <p:spPr>
          <a:xfrm>
            <a:off x="6522350" y="2395146"/>
            <a:ext cx="1933524" cy="984885"/>
          </a:xfrm>
          <a:prstGeom prst="rect">
            <a:avLst/>
          </a:prstGeom>
        </p:spPr>
        <p:txBody>
          <a:bodyPr wrap="square">
            <a:spAutoFit/>
          </a:bodyPr>
          <a:lstStyle/>
          <a:p>
            <a:r>
              <a:rPr lang="en-US" sz="2200" dirty="0">
                <a:solidFill>
                  <a:schemeClr val="bg1"/>
                </a:solidFill>
                <a:latin typeface="Arial Narrow" pitchFamily="34" charset="0"/>
                <a:ea typeface="ＭＳ Ｐゴシック" pitchFamily="-105" charset="-128"/>
                <a:cs typeface="Arial Narrow" pitchFamily="34" charset="0"/>
              </a:rPr>
              <a:t>800-859-2144 </a:t>
            </a:r>
          </a:p>
          <a:p>
            <a:r>
              <a:rPr lang="en-US" dirty="0">
                <a:solidFill>
                  <a:schemeClr val="bg1"/>
                </a:solidFill>
                <a:latin typeface="Arial Narrow" pitchFamily="34" charset="0"/>
                <a:ea typeface="ＭＳ Ｐゴシック" pitchFamily="-105" charset="-128"/>
                <a:cs typeface="Arial Narrow" pitchFamily="34" charset="0"/>
              </a:rPr>
              <a:t>Monday thru Friday</a:t>
            </a:r>
            <a:r>
              <a:rPr lang="en-US" b="1" dirty="0">
                <a:solidFill>
                  <a:schemeClr val="bg1"/>
                </a:solidFill>
                <a:latin typeface="Arial Narrow" pitchFamily="34" charset="0"/>
                <a:ea typeface="ＭＳ Ｐゴシック" pitchFamily="-105" charset="-128"/>
                <a:cs typeface="Arial Narrow" pitchFamily="34" charset="0"/>
              </a:rPr>
              <a:t> </a:t>
            </a:r>
            <a:r>
              <a:rPr lang="en-US" dirty="0">
                <a:solidFill>
                  <a:schemeClr val="bg1"/>
                </a:solidFill>
                <a:latin typeface="Arial Narrow" pitchFamily="34" charset="0"/>
                <a:ea typeface="ＭＳ Ｐゴシック" pitchFamily="-105" charset="-128"/>
                <a:cs typeface="Arial Narrow" pitchFamily="34" charset="0"/>
              </a:rPr>
              <a:t>7 a.m. to 8 p.m. CST</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990" y="2544688"/>
            <a:ext cx="682388" cy="68580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2437" y="3671252"/>
            <a:ext cx="685800" cy="685800"/>
          </a:xfrm>
          <a:prstGeom prst="rect">
            <a:avLst/>
          </a:prstGeom>
        </p:spPr>
      </p:pic>
      <p:cxnSp>
        <p:nvCxnSpPr>
          <p:cNvPr id="18" name="Straight Connector 17"/>
          <p:cNvCxnSpPr/>
          <p:nvPr/>
        </p:nvCxnSpPr>
        <p:spPr>
          <a:xfrm>
            <a:off x="4555863" y="2436068"/>
            <a:ext cx="0" cy="192098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5331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0496A8-4731-4CB1-A7FD-ED3F5DFC31AF}"/>
              </a:ext>
            </a:extLst>
          </p:cNvPr>
          <p:cNvSpPr>
            <a:spLocks noGrp="1"/>
          </p:cNvSpPr>
          <p:nvPr>
            <p:ph type="ftr" sz="quarter" idx="10"/>
          </p:nvPr>
        </p:nvSpPr>
        <p:spPr/>
        <p:txBody>
          <a:bodyPr/>
          <a:lstStyle/>
          <a:p>
            <a:r>
              <a:rPr lang="en-US" dirty="0"/>
              <a:t>Proprietary and confidential</a:t>
            </a:r>
          </a:p>
        </p:txBody>
      </p:sp>
      <p:sp>
        <p:nvSpPr>
          <p:cNvPr id="3" name="Slide Number Placeholder 2">
            <a:extLst>
              <a:ext uri="{FF2B5EF4-FFF2-40B4-BE49-F238E27FC236}">
                <a16:creationId xmlns:a16="http://schemas.microsoft.com/office/drawing/2014/main" id="{2E38F4EF-0807-4AB9-A486-9B6BEBAE2D0E}"/>
              </a:ext>
            </a:extLst>
          </p:cNvPr>
          <p:cNvSpPr>
            <a:spLocks noGrp="1"/>
          </p:cNvSpPr>
          <p:nvPr>
            <p:ph type="sldNum" sz="quarter" idx="11"/>
          </p:nvPr>
        </p:nvSpPr>
        <p:spPr/>
        <p:txBody>
          <a:bodyPr/>
          <a:lstStyle/>
          <a:p>
            <a:fld id="{96906BDF-8463-0846-9074-3D440CD7DCF1}" type="slidenum">
              <a:rPr lang="en-US" smtClean="0"/>
              <a:pPr/>
              <a:t>19</a:t>
            </a:fld>
            <a:endParaRPr lang="en-US" dirty="0"/>
          </a:p>
        </p:txBody>
      </p:sp>
      <p:sp>
        <p:nvSpPr>
          <p:cNvPr id="4" name="Content Placeholder 3">
            <a:extLst>
              <a:ext uri="{FF2B5EF4-FFF2-40B4-BE49-F238E27FC236}">
                <a16:creationId xmlns:a16="http://schemas.microsoft.com/office/drawing/2014/main" id="{6E4809AA-7F9B-4B94-8BCC-D87E8C429D5A}"/>
              </a:ext>
            </a:extLst>
          </p:cNvPr>
          <p:cNvSpPr>
            <a:spLocks noGrp="1"/>
          </p:cNvSpPr>
          <p:nvPr>
            <p:ph sz="quarter" idx="12"/>
          </p:nvPr>
        </p:nvSpPr>
        <p:spPr/>
        <p:txBody>
          <a:bodyPr/>
          <a:lstStyle/>
          <a:p>
            <a:r>
              <a:rPr lang="en-US" dirty="0"/>
              <a:t>Thank You!</a:t>
            </a:r>
          </a:p>
        </p:txBody>
      </p:sp>
    </p:spTree>
    <p:extLst>
      <p:ext uri="{BB962C8B-B14F-4D97-AF65-F5344CB8AC3E}">
        <p14:creationId xmlns:p14="http://schemas.microsoft.com/office/powerpoint/2010/main" val="3068569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2FE35C-91E6-4DF0-8167-819D781751E2}"/>
              </a:ext>
            </a:extLst>
          </p:cNvPr>
          <p:cNvSpPr>
            <a:spLocks noGrp="1"/>
          </p:cNvSpPr>
          <p:nvPr>
            <p:ph type="ftr" sz="quarter" idx="10"/>
          </p:nvPr>
        </p:nvSpPr>
        <p:spPr/>
        <p:txBody>
          <a:bodyPr/>
          <a:lstStyle/>
          <a:p>
            <a:r>
              <a:rPr lang="en-US" dirty="0"/>
              <a:t>Proprietary and confidential</a:t>
            </a:r>
          </a:p>
        </p:txBody>
      </p:sp>
      <p:sp>
        <p:nvSpPr>
          <p:cNvPr id="3" name="Slide Number Placeholder 2">
            <a:extLst>
              <a:ext uri="{FF2B5EF4-FFF2-40B4-BE49-F238E27FC236}">
                <a16:creationId xmlns:a16="http://schemas.microsoft.com/office/drawing/2014/main" id="{CCA7EBBB-FF59-43B2-BBD0-EE8D936CF544}"/>
              </a:ext>
            </a:extLst>
          </p:cNvPr>
          <p:cNvSpPr>
            <a:spLocks noGrp="1"/>
          </p:cNvSpPr>
          <p:nvPr>
            <p:ph type="sldNum" sz="quarter" idx="11"/>
          </p:nvPr>
        </p:nvSpPr>
        <p:spPr/>
        <p:txBody>
          <a:bodyPr/>
          <a:lstStyle/>
          <a:p>
            <a:fld id="{96906BDF-8463-0846-9074-3D440CD7DCF1}" type="slidenum">
              <a:rPr lang="en-US" smtClean="0"/>
              <a:pPr/>
              <a:t>2</a:t>
            </a:fld>
            <a:endParaRPr lang="en-US" dirty="0"/>
          </a:p>
        </p:txBody>
      </p:sp>
      <p:sp>
        <p:nvSpPr>
          <p:cNvPr id="4" name="Content Placeholder 3">
            <a:extLst>
              <a:ext uri="{FF2B5EF4-FFF2-40B4-BE49-F238E27FC236}">
                <a16:creationId xmlns:a16="http://schemas.microsoft.com/office/drawing/2014/main" id="{599BF0B1-878A-4FF8-8DBD-D73A71F61B37}"/>
              </a:ext>
            </a:extLst>
          </p:cNvPr>
          <p:cNvSpPr>
            <a:spLocks noGrp="1"/>
          </p:cNvSpPr>
          <p:nvPr>
            <p:ph sz="quarter" idx="12"/>
          </p:nvPr>
        </p:nvSpPr>
        <p:spPr/>
        <p:txBody>
          <a:bodyPr/>
          <a:lstStyle/>
          <a:p>
            <a:r>
              <a:rPr lang="en-US" sz="3600" dirty="0"/>
              <a:t>Investment Options</a:t>
            </a:r>
          </a:p>
        </p:txBody>
      </p:sp>
      <p:grpSp>
        <p:nvGrpSpPr>
          <p:cNvPr id="6" name="Group 1">
            <a:extLst>
              <a:ext uri="{FF2B5EF4-FFF2-40B4-BE49-F238E27FC236}">
                <a16:creationId xmlns:a16="http://schemas.microsoft.com/office/drawing/2014/main" id="{51B4AB30-5B87-4DB3-8BF4-C8931B7019F4}"/>
              </a:ext>
            </a:extLst>
          </p:cNvPr>
          <p:cNvGrpSpPr>
            <a:grpSpLocks/>
          </p:cNvGrpSpPr>
          <p:nvPr/>
        </p:nvGrpSpPr>
        <p:grpSpPr bwMode="auto">
          <a:xfrm>
            <a:off x="430324" y="1158240"/>
            <a:ext cx="8297115" cy="4644371"/>
            <a:chOff x="582613" y="1798639"/>
            <a:chExt cx="7546975" cy="4035892"/>
          </a:xfrm>
        </p:grpSpPr>
        <p:sp>
          <p:nvSpPr>
            <p:cNvPr id="7" name="Rectangle 2">
              <a:extLst>
                <a:ext uri="{FF2B5EF4-FFF2-40B4-BE49-F238E27FC236}">
                  <a16:creationId xmlns:a16="http://schemas.microsoft.com/office/drawing/2014/main" id="{1CDFC203-81A2-48CC-A543-D0AAD50898C9}"/>
                </a:ext>
              </a:extLst>
            </p:cNvPr>
            <p:cNvSpPr>
              <a:spLocks noChangeArrowheads="1"/>
            </p:cNvSpPr>
            <p:nvPr/>
          </p:nvSpPr>
          <p:spPr bwMode="gray">
            <a:xfrm>
              <a:off x="1865313" y="3113088"/>
              <a:ext cx="1762125" cy="1447800"/>
            </a:xfrm>
            <a:prstGeom prst="rect">
              <a:avLst/>
            </a:prstGeom>
            <a:solidFill>
              <a:srgbClr val="1D244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sz="2000" dirty="0">
                <a:solidFill>
                  <a:prstClr val="black"/>
                </a:solidFill>
                <a:latin typeface="Tahoma" pitchFamily="34" charset="0"/>
              </a:endParaRPr>
            </a:p>
          </p:txBody>
        </p:sp>
        <p:sp>
          <p:nvSpPr>
            <p:cNvPr id="8" name="Rectangle 11">
              <a:extLst>
                <a:ext uri="{FF2B5EF4-FFF2-40B4-BE49-F238E27FC236}">
                  <a16:creationId xmlns:a16="http://schemas.microsoft.com/office/drawing/2014/main" id="{D6107F83-864F-4919-9991-BB3018EB00CB}"/>
                </a:ext>
              </a:extLst>
            </p:cNvPr>
            <p:cNvSpPr>
              <a:spLocks noChangeArrowheads="1"/>
            </p:cNvSpPr>
            <p:nvPr/>
          </p:nvSpPr>
          <p:spPr bwMode="gray">
            <a:xfrm flipV="1">
              <a:off x="1865313" y="4379913"/>
              <a:ext cx="1762125" cy="1370012"/>
            </a:xfrm>
            <a:prstGeom prst="rect">
              <a:avLst/>
            </a:prstGeom>
            <a:solidFill>
              <a:schemeClr val="tx2">
                <a:lumMod val="20000"/>
                <a:lumOff val="8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eaLnBrk="0" fontAlgn="base" hangingPunct="0">
                <a:spcBef>
                  <a:spcPct val="0"/>
                </a:spcBef>
                <a:spcAft>
                  <a:spcPct val="0"/>
                </a:spcAft>
              </a:pPr>
              <a:endParaRPr lang="en-US" sz="2000" dirty="0">
                <a:solidFill>
                  <a:prstClr val="black"/>
                </a:solidFill>
                <a:latin typeface="Tahoma" pitchFamily="34" charset="0"/>
              </a:endParaRPr>
            </a:p>
          </p:txBody>
        </p:sp>
        <p:sp>
          <p:nvSpPr>
            <p:cNvPr id="9" name="Text Box 13">
              <a:extLst>
                <a:ext uri="{FF2B5EF4-FFF2-40B4-BE49-F238E27FC236}">
                  <a16:creationId xmlns:a16="http://schemas.microsoft.com/office/drawing/2014/main" id="{7114B4E0-A223-463B-A1DF-0945A31EC02C}"/>
                </a:ext>
              </a:extLst>
            </p:cNvPr>
            <p:cNvSpPr txBox="1">
              <a:spLocks noChangeArrowheads="1"/>
            </p:cNvSpPr>
            <p:nvPr/>
          </p:nvSpPr>
          <p:spPr bwMode="gray">
            <a:xfrm>
              <a:off x="1706563" y="3554413"/>
              <a:ext cx="19859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chemeClr val="tx1"/>
                  </a:solidFill>
                  <a:latin typeface="Tahoma" pitchFamily="34" charset="0"/>
                  <a:ea typeface="ＭＳ Ｐゴシック" pitchFamily="34" charset="-128"/>
                </a:defRPr>
              </a:lvl1pPr>
              <a:lvl2pPr marL="742950" indent="-285750">
                <a:defRPr sz="1400">
                  <a:solidFill>
                    <a:schemeClr val="tx1"/>
                  </a:solidFill>
                  <a:latin typeface="Tahoma" pitchFamily="34" charset="0"/>
                  <a:ea typeface="ＭＳ Ｐゴシック" pitchFamily="34" charset="-128"/>
                </a:defRPr>
              </a:lvl2pPr>
              <a:lvl3pPr marL="1143000" indent="-228600">
                <a:defRPr sz="1400">
                  <a:solidFill>
                    <a:schemeClr val="tx1"/>
                  </a:solidFill>
                  <a:latin typeface="Tahoma" pitchFamily="34" charset="0"/>
                  <a:ea typeface="ＭＳ Ｐゴシック" pitchFamily="34" charset="-128"/>
                </a:defRPr>
              </a:lvl3pPr>
              <a:lvl4pPr marL="1600200" indent="-228600">
                <a:defRPr sz="1400">
                  <a:solidFill>
                    <a:schemeClr val="tx1"/>
                  </a:solidFill>
                  <a:latin typeface="Tahoma" pitchFamily="34" charset="0"/>
                  <a:ea typeface="ＭＳ Ｐゴシック" pitchFamily="34" charset="-128"/>
                </a:defRPr>
              </a:lvl4pPr>
              <a:lvl5pPr marL="2057400" indent="-228600">
                <a:defRPr sz="1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9pPr>
            </a:lstStyle>
            <a:p>
              <a:pPr algn="ctr" eaLnBrk="0" fontAlgn="base" hangingPunct="0">
                <a:spcBef>
                  <a:spcPct val="50000"/>
                </a:spcBef>
                <a:spcAft>
                  <a:spcPct val="0"/>
                </a:spcAft>
              </a:pPr>
              <a:r>
                <a:rPr lang="en-US" sz="2000" b="1" dirty="0">
                  <a:solidFill>
                    <a:prstClr val="white"/>
                  </a:solidFill>
                  <a:latin typeface="Arial Narrow"/>
                  <a:cs typeface="Arial Narrow"/>
                </a:rPr>
                <a:t>$1,000+</a:t>
              </a:r>
            </a:p>
          </p:txBody>
        </p:sp>
        <p:sp>
          <p:nvSpPr>
            <p:cNvPr id="10" name="Text Box 4">
              <a:extLst>
                <a:ext uri="{FF2B5EF4-FFF2-40B4-BE49-F238E27FC236}">
                  <a16:creationId xmlns:a16="http://schemas.microsoft.com/office/drawing/2014/main" id="{9EAE4D51-A04A-4102-A98A-5E936E7D23B3}"/>
                </a:ext>
              </a:extLst>
            </p:cNvPr>
            <p:cNvSpPr txBox="1">
              <a:spLocks noChangeArrowheads="1"/>
            </p:cNvSpPr>
            <p:nvPr/>
          </p:nvSpPr>
          <p:spPr bwMode="gray">
            <a:xfrm>
              <a:off x="3717925" y="4432300"/>
              <a:ext cx="198596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chemeClr val="tx1"/>
                  </a:solidFill>
                  <a:latin typeface="Tahoma" pitchFamily="34" charset="0"/>
                  <a:ea typeface="ＭＳ Ｐゴシック" pitchFamily="34" charset="-128"/>
                </a:defRPr>
              </a:lvl1pPr>
              <a:lvl2pPr marL="742950" indent="-285750">
                <a:defRPr sz="1400">
                  <a:solidFill>
                    <a:schemeClr val="tx1"/>
                  </a:solidFill>
                  <a:latin typeface="Tahoma" pitchFamily="34" charset="0"/>
                  <a:ea typeface="ＭＳ Ｐゴシック" pitchFamily="34" charset="-128"/>
                </a:defRPr>
              </a:lvl2pPr>
              <a:lvl3pPr marL="1143000" indent="-228600">
                <a:defRPr sz="1400">
                  <a:solidFill>
                    <a:schemeClr val="tx1"/>
                  </a:solidFill>
                  <a:latin typeface="Tahoma" pitchFamily="34" charset="0"/>
                  <a:ea typeface="ＭＳ Ｐゴシック" pitchFamily="34" charset="-128"/>
                </a:defRPr>
              </a:lvl3pPr>
              <a:lvl4pPr marL="1600200" indent="-228600">
                <a:defRPr sz="1400">
                  <a:solidFill>
                    <a:schemeClr val="tx1"/>
                  </a:solidFill>
                  <a:latin typeface="Tahoma" pitchFamily="34" charset="0"/>
                  <a:ea typeface="ＭＳ Ｐゴシック" pitchFamily="34" charset="-128"/>
                </a:defRPr>
              </a:lvl4pPr>
              <a:lvl5pPr marL="2057400" indent="-228600">
                <a:defRPr sz="1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9pPr>
            </a:lstStyle>
            <a:p>
              <a:pPr algn="ctr" eaLnBrk="0" fontAlgn="base" hangingPunct="0">
                <a:spcBef>
                  <a:spcPct val="50000"/>
                </a:spcBef>
                <a:spcAft>
                  <a:spcPct val="0"/>
                </a:spcAft>
              </a:pPr>
              <a:r>
                <a:rPr lang="en-US" b="1" dirty="0">
                  <a:solidFill>
                    <a:prstClr val="black"/>
                  </a:solidFill>
                  <a:latin typeface="Arial Narrow"/>
                  <a:cs typeface="Arial Narrow"/>
                </a:rPr>
                <a:t>Basic Investment Account</a:t>
              </a:r>
            </a:p>
          </p:txBody>
        </p:sp>
        <p:sp>
          <p:nvSpPr>
            <p:cNvPr id="11" name="Rectangle 12">
              <a:extLst>
                <a:ext uri="{FF2B5EF4-FFF2-40B4-BE49-F238E27FC236}">
                  <a16:creationId xmlns:a16="http://schemas.microsoft.com/office/drawing/2014/main" id="{DEDB3A2D-69E8-4AEB-86BA-0DF3324C7A84}"/>
                </a:ext>
              </a:extLst>
            </p:cNvPr>
            <p:cNvSpPr>
              <a:spLocks noChangeArrowheads="1"/>
            </p:cNvSpPr>
            <p:nvPr/>
          </p:nvSpPr>
          <p:spPr bwMode="gray">
            <a:xfrm flipV="1">
              <a:off x="3873500" y="2465388"/>
              <a:ext cx="1736725" cy="1866900"/>
            </a:xfrm>
            <a:prstGeom prst="rect">
              <a:avLst/>
            </a:prstGeom>
            <a:solidFill>
              <a:srgbClr val="6DA64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eaLnBrk="0" fontAlgn="base" hangingPunct="0">
                <a:spcBef>
                  <a:spcPct val="0"/>
                </a:spcBef>
                <a:spcAft>
                  <a:spcPct val="0"/>
                </a:spcAft>
              </a:pPr>
              <a:endParaRPr lang="en-US" sz="2400" dirty="0">
                <a:solidFill>
                  <a:prstClr val="black"/>
                </a:solidFill>
                <a:latin typeface="Tahoma" pitchFamily="34" charset="0"/>
              </a:endParaRPr>
            </a:p>
          </p:txBody>
        </p:sp>
        <p:sp>
          <p:nvSpPr>
            <p:cNvPr id="12" name="Text Box 13">
              <a:extLst>
                <a:ext uri="{FF2B5EF4-FFF2-40B4-BE49-F238E27FC236}">
                  <a16:creationId xmlns:a16="http://schemas.microsoft.com/office/drawing/2014/main" id="{5F65180C-9686-463A-A56B-977D6F1F620F}"/>
                </a:ext>
              </a:extLst>
            </p:cNvPr>
            <p:cNvSpPr txBox="1">
              <a:spLocks noChangeArrowheads="1"/>
            </p:cNvSpPr>
            <p:nvPr/>
          </p:nvSpPr>
          <p:spPr bwMode="gray">
            <a:xfrm>
              <a:off x="3756025" y="2530475"/>
              <a:ext cx="198596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chemeClr val="tx1"/>
                  </a:solidFill>
                  <a:latin typeface="Tahoma" pitchFamily="34" charset="0"/>
                  <a:ea typeface="ＭＳ Ｐゴシック" pitchFamily="34" charset="-128"/>
                </a:defRPr>
              </a:lvl1pPr>
              <a:lvl2pPr marL="742950" indent="-285750">
                <a:defRPr sz="1400">
                  <a:solidFill>
                    <a:schemeClr val="tx1"/>
                  </a:solidFill>
                  <a:latin typeface="Tahoma" pitchFamily="34" charset="0"/>
                  <a:ea typeface="ＭＳ Ｐゴシック" pitchFamily="34" charset="-128"/>
                </a:defRPr>
              </a:lvl2pPr>
              <a:lvl3pPr marL="1143000" indent="-228600">
                <a:defRPr sz="1400">
                  <a:solidFill>
                    <a:schemeClr val="tx1"/>
                  </a:solidFill>
                  <a:latin typeface="Tahoma" pitchFamily="34" charset="0"/>
                  <a:ea typeface="ＭＳ Ｐゴシック" pitchFamily="34" charset="-128"/>
                </a:defRPr>
              </a:lvl3pPr>
              <a:lvl4pPr marL="1600200" indent="-228600">
                <a:defRPr sz="1400">
                  <a:solidFill>
                    <a:schemeClr val="tx1"/>
                  </a:solidFill>
                  <a:latin typeface="Tahoma" pitchFamily="34" charset="0"/>
                  <a:ea typeface="ＭＳ Ｐゴシック" pitchFamily="34" charset="-128"/>
                </a:defRPr>
              </a:lvl4pPr>
              <a:lvl5pPr marL="2057400" indent="-228600">
                <a:defRPr sz="1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9pPr>
            </a:lstStyle>
            <a:p>
              <a:pPr algn="ctr" eaLnBrk="0" fontAlgn="base" hangingPunct="0">
                <a:spcBef>
                  <a:spcPct val="50000"/>
                </a:spcBef>
                <a:spcAft>
                  <a:spcPct val="0"/>
                </a:spcAft>
              </a:pPr>
              <a:r>
                <a:rPr lang="en-US" sz="2000" b="1" dirty="0">
                  <a:solidFill>
                    <a:srgbClr val="FFFFFF"/>
                  </a:solidFill>
                  <a:latin typeface="Arial Narrow"/>
                  <a:cs typeface="Arial Narrow"/>
                </a:rPr>
                <a:t>$1,000-10,000+</a:t>
              </a:r>
            </a:p>
          </p:txBody>
        </p:sp>
        <p:grpSp>
          <p:nvGrpSpPr>
            <p:cNvPr id="13" name="Group 23">
              <a:extLst>
                <a:ext uri="{FF2B5EF4-FFF2-40B4-BE49-F238E27FC236}">
                  <a16:creationId xmlns:a16="http://schemas.microsoft.com/office/drawing/2014/main" id="{F09B98D9-E4D1-4521-9FA5-E361A81F14AF}"/>
                </a:ext>
              </a:extLst>
            </p:cNvPr>
            <p:cNvGrpSpPr>
              <a:grpSpLocks/>
            </p:cNvGrpSpPr>
            <p:nvPr/>
          </p:nvGrpSpPr>
          <p:grpSpPr bwMode="auto">
            <a:xfrm>
              <a:off x="5730875" y="1798639"/>
              <a:ext cx="1985963" cy="3087688"/>
              <a:chOff x="3522" y="1381"/>
              <a:chExt cx="1251" cy="1945"/>
            </a:xfrm>
            <a:solidFill>
              <a:schemeClr val="bg1">
                <a:lumMod val="50000"/>
              </a:schemeClr>
            </a:solidFill>
          </p:grpSpPr>
          <p:sp>
            <p:nvSpPr>
              <p:cNvPr id="26" name="Text Box 5">
                <a:extLst>
                  <a:ext uri="{FF2B5EF4-FFF2-40B4-BE49-F238E27FC236}">
                    <a16:creationId xmlns:a16="http://schemas.microsoft.com/office/drawing/2014/main" id="{DB3842D6-DD99-4EF8-BC1A-22DC4856AE90}"/>
                  </a:ext>
                </a:extLst>
              </p:cNvPr>
              <p:cNvSpPr txBox="1">
                <a:spLocks noChangeArrowheads="1"/>
              </p:cNvSpPr>
              <p:nvPr/>
            </p:nvSpPr>
            <p:spPr bwMode="gray">
              <a:xfrm>
                <a:off x="3522" y="3040"/>
                <a:ext cx="1251" cy="286"/>
              </a:xfrm>
              <a:prstGeom prst="rect">
                <a:avLst/>
              </a:prstGeom>
              <a:noFill/>
              <a:ln>
                <a:noFill/>
              </a:ln>
              <a:extLst/>
            </p:spPr>
            <p:txBody>
              <a:bodyPr>
                <a:spAutoFit/>
              </a:bodyPr>
              <a:lstStyle>
                <a:lvl1pPr>
                  <a:defRPr sz="2400">
                    <a:solidFill>
                      <a:schemeClr val="tx1"/>
                    </a:solidFill>
                    <a:latin typeface="Arial" pitchFamily="34" charset="0"/>
                    <a:ea typeface="ＭＳ Ｐゴシック"/>
                    <a:cs typeface="ＭＳ Ｐゴシック"/>
                  </a:defRPr>
                </a:lvl1pPr>
                <a:lvl2pPr marL="742950" indent="-285750">
                  <a:defRPr sz="2400">
                    <a:solidFill>
                      <a:schemeClr val="tx1"/>
                    </a:solidFill>
                    <a:latin typeface="Arial" pitchFamily="34" charset="0"/>
                    <a:ea typeface="ＭＳ Ｐゴシック"/>
                    <a:cs typeface="ＭＳ Ｐゴシック"/>
                  </a:defRPr>
                </a:lvl2pPr>
                <a:lvl3pPr marL="1143000" indent="-228600">
                  <a:defRPr sz="2400">
                    <a:solidFill>
                      <a:schemeClr val="tx1"/>
                    </a:solidFill>
                    <a:latin typeface="Arial" pitchFamily="34" charset="0"/>
                    <a:ea typeface="ＭＳ Ｐゴシック"/>
                    <a:cs typeface="ＭＳ Ｐゴシック"/>
                  </a:defRPr>
                </a:lvl3pPr>
                <a:lvl4pPr marL="1600200" indent="-228600">
                  <a:defRPr sz="2400">
                    <a:solidFill>
                      <a:schemeClr val="tx1"/>
                    </a:solidFill>
                    <a:latin typeface="Arial" pitchFamily="34" charset="0"/>
                    <a:ea typeface="ＭＳ Ｐゴシック"/>
                    <a:cs typeface="ＭＳ Ｐゴシック"/>
                  </a:defRPr>
                </a:lvl4pPr>
                <a:lvl5pPr marL="2057400" indent="-228600">
                  <a:defRPr sz="2400">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algn="ctr" eaLnBrk="0" fontAlgn="base" hangingPunct="0">
                  <a:spcBef>
                    <a:spcPct val="50000"/>
                  </a:spcBef>
                  <a:spcAft>
                    <a:spcPct val="0"/>
                  </a:spcAft>
                  <a:defRPr/>
                </a:pPr>
                <a:r>
                  <a:rPr lang="en-US" sz="1400" b="1" dirty="0">
                    <a:solidFill>
                      <a:prstClr val="black"/>
                    </a:solidFill>
                    <a:latin typeface="Arial Narrow"/>
                    <a:cs typeface="Arial Narrow"/>
                  </a:rPr>
                  <a:t>Self-directed brokerage account</a:t>
                </a:r>
              </a:p>
            </p:txBody>
          </p:sp>
          <p:sp>
            <p:nvSpPr>
              <p:cNvPr id="27" name="Rectangle 8">
                <a:extLst>
                  <a:ext uri="{FF2B5EF4-FFF2-40B4-BE49-F238E27FC236}">
                    <a16:creationId xmlns:a16="http://schemas.microsoft.com/office/drawing/2014/main" id="{F4C64900-257B-4B26-A77B-7519DAB957E6}"/>
                  </a:ext>
                </a:extLst>
              </p:cNvPr>
              <p:cNvSpPr>
                <a:spLocks noChangeArrowheads="1"/>
              </p:cNvSpPr>
              <p:nvPr/>
            </p:nvSpPr>
            <p:spPr bwMode="gray">
              <a:xfrm>
                <a:off x="3600" y="1381"/>
                <a:ext cx="1094" cy="1596"/>
              </a:xfrm>
              <a:prstGeom prst="rect">
                <a:avLst/>
              </a:prstGeom>
              <a:solidFill>
                <a:schemeClr val="accent6">
                  <a:lumMod val="40000"/>
                  <a:lumOff val="60000"/>
                </a:schemeClr>
              </a:solidFill>
              <a:ln>
                <a:noFill/>
              </a:ln>
              <a:extLst/>
            </p:spPr>
            <p:txBody>
              <a:bodyPr wrap="none" anchor="ctr"/>
              <a:lstStyle/>
              <a:p>
                <a:pPr algn="ctr" eaLnBrk="0" fontAlgn="base" hangingPunct="0">
                  <a:spcBef>
                    <a:spcPct val="0"/>
                  </a:spcBef>
                  <a:spcAft>
                    <a:spcPct val="0"/>
                  </a:spcAft>
                  <a:defRPr/>
                </a:pPr>
                <a:endParaRPr lang="en-US" sz="2400" dirty="0">
                  <a:solidFill>
                    <a:prstClr val="black"/>
                  </a:solidFill>
                </a:endParaRPr>
              </a:p>
            </p:txBody>
          </p:sp>
          <p:sp>
            <p:nvSpPr>
              <p:cNvPr id="28" name="Text Box 9">
                <a:extLst>
                  <a:ext uri="{FF2B5EF4-FFF2-40B4-BE49-F238E27FC236}">
                    <a16:creationId xmlns:a16="http://schemas.microsoft.com/office/drawing/2014/main" id="{9726B733-5BC1-477F-9046-7C2BA40FE255}"/>
                  </a:ext>
                </a:extLst>
              </p:cNvPr>
              <p:cNvSpPr txBox="1">
                <a:spLocks noChangeArrowheads="1"/>
              </p:cNvSpPr>
              <p:nvPr/>
            </p:nvSpPr>
            <p:spPr bwMode="gray">
              <a:xfrm>
                <a:off x="3666" y="1414"/>
                <a:ext cx="950" cy="252"/>
              </a:xfrm>
              <a:prstGeom prst="rect">
                <a:avLst/>
              </a:prstGeom>
              <a:noFill/>
              <a:ln>
                <a:noFill/>
              </a:ln>
              <a:extLst/>
            </p:spPr>
            <p:txBody>
              <a:bodyPr>
                <a:spAutoFit/>
              </a:bodyPr>
              <a:lstStyle>
                <a:lvl1pPr>
                  <a:defRPr sz="2400">
                    <a:solidFill>
                      <a:schemeClr val="tx1"/>
                    </a:solidFill>
                    <a:latin typeface="Arial" pitchFamily="34" charset="0"/>
                    <a:ea typeface="ＭＳ Ｐゴシック"/>
                    <a:cs typeface="ＭＳ Ｐゴシック"/>
                  </a:defRPr>
                </a:lvl1pPr>
                <a:lvl2pPr marL="742950" indent="-285750">
                  <a:defRPr sz="2400">
                    <a:solidFill>
                      <a:schemeClr val="tx1"/>
                    </a:solidFill>
                    <a:latin typeface="Arial" pitchFamily="34" charset="0"/>
                    <a:ea typeface="ＭＳ Ｐゴシック"/>
                    <a:cs typeface="ＭＳ Ｐゴシック"/>
                  </a:defRPr>
                </a:lvl2pPr>
                <a:lvl3pPr marL="1143000" indent="-228600">
                  <a:defRPr sz="2400">
                    <a:solidFill>
                      <a:schemeClr val="tx1"/>
                    </a:solidFill>
                    <a:latin typeface="Arial" pitchFamily="34" charset="0"/>
                    <a:ea typeface="ＭＳ Ｐゴシック"/>
                    <a:cs typeface="ＭＳ Ｐゴシック"/>
                  </a:defRPr>
                </a:lvl3pPr>
                <a:lvl4pPr marL="1600200" indent="-228600">
                  <a:defRPr sz="2400">
                    <a:solidFill>
                      <a:schemeClr val="tx1"/>
                    </a:solidFill>
                    <a:latin typeface="Arial" pitchFamily="34" charset="0"/>
                    <a:ea typeface="ＭＳ Ｐゴシック"/>
                    <a:cs typeface="ＭＳ Ｐゴシック"/>
                  </a:defRPr>
                </a:lvl4pPr>
                <a:lvl5pPr marL="2057400" indent="-228600">
                  <a:defRPr sz="2400">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algn="ctr" eaLnBrk="0" fontAlgn="base" hangingPunct="0">
                  <a:spcBef>
                    <a:spcPct val="50000"/>
                  </a:spcBef>
                  <a:spcAft>
                    <a:spcPct val="0"/>
                  </a:spcAft>
                  <a:defRPr/>
                </a:pPr>
                <a:r>
                  <a:rPr lang="en-US" sz="2000" b="1" dirty="0">
                    <a:solidFill>
                      <a:srgbClr val="FFFFFF"/>
                    </a:solidFill>
                    <a:latin typeface="Arial Narrow"/>
                    <a:cs typeface="Arial Narrow"/>
                  </a:rPr>
                  <a:t>$10,000+</a:t>
                </a:r>
              </a:p>
            </p:txBody>
          </p:sp>
        </p:grpSp>
        <p:sp>
          <p:nvSpPr>
            <p:cNvPr id="14" name="Line 10">
              <a:extLst>
                <a:ext uri="{FF2B5EF4-FFF2-40B4-BE49-F238E27FC236}">
                  <a16:creationId xmlns:a16="http://schemas.microsoft.com/office/drawing/2014/main" id="{D1F0E852-E354-4E8D-9913-98A9A1EC4BE4}"/>
                </a:ext>
              </a:extLst>
            </p:cNvPr>
            <p:cNvSpPr>
              <a:spLocks noChangeShapeType="1"/>
            </p:cNvSpPr>
            <p:nvPr/>
          </p:nvSpPr>
          <p:spPr bwMode="gray">
            <a:xfrm>
              <a:off x="1471613" y="4332289"/>
              <a:ext cx="6657975" cy="0"/>
            </a:xfrm>
            <a:prstGeom prst="line">
              <a:avLst/>
            </a:prstGeom>
            <a:noFill/>
            <a:ln w="381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pPr algn="ctr" eaLnBrk="0" fontAlgn="base" hangingPunct="0">
                <a:spcBef>
                  <a:spcPct val="0"/>
                </a:spcBef>
                <a:spcAft>
                  <a:spcPct val="0"/>
                </a:spcAft>
              </a:pPr>
              <a:endParaRPr lang="en-US" sz="1400" dirty="0">
                <a:solidFill>
                  <a:prstClr val="black"/>
                </a:solidFill>
                <a:latin typeface="Tahoma" pitchFamily="34" charset="0"/>
              </a:endParaRPr>
            </a:p>
          </p:txBody>
        </p:sp>
        <p:grpSp>
          <p:nvGrpSpPr>
            <p:cNvPr id="15" name="Group 25">
              <a:extLst>
                <a:ext uri="{FF2B5EF4-FFF2-40B4-BE49-F238E27FC236}">
                  <a16:creationId xmlns:a16="http://schemas.microsoft.com/office/drawing/2014/main" id="{BFFF62EB-CE72-45B3-B496-D7E1B4E0B576}"/>
                </a:ext>
              </a:extLst>
            </p:cNvPr>
            <p:cNvGrpSpPr>
              <a:grpSpLocks/>
            </p:cNvGrpSpPr>
            <p:nvPr/>
          </p:nvGrpSpPr>
          <p:grpSpPr bwMode="auto">
            <a:xfrm>
              <a:off x="3481388" y="3406775"/>
              <a:ext cx="561975" cy="561975"/>
              <a:chOff x="2201" y="2397"/>
              <a:chExt cx="354" cy="354"/>
            </a:xfrm>
          </p:grpSpPr>
          <p:sp>
            <p:nvSpPr>
              <p:cNvPr id="24" name="Oval 23">
                <a:extLst>
                  <a:ext uri="{FF2B5EF4-FFF2-40B4-BE49-F238E27FC236}">
                    <a16:creationId xmlns:a16="http://schemas.microsoft.com/office/drawing/2014/main" id="{42D71444-52F5-49C4-8CE2-68637FD45661}"/>
                  </a:ext>
                </a:extLst>
              </p:cNvPr>
              <p:cNvSpPr>
                <a:spLocks noChangeArrowheads="1"/>
              </p:cNvSpPr>
              <p:nvPr/>
            </p:nvSpPr>
            <p:spPr bwMode="gray">
              <a:xfrm>
                <a:off x="2201" y="2397"/>
                <a:ext cx="354" cy="354"/>
              </a:xfrm>
              <a:prstGeom prst="ellipse">
                <a:avLst/>
              </a:prstGeom>
              <a:solidFill>
                <a:schemeClr val="tx2">
                  <a:lumMod val="20000"/>
                  <a:lumOff val="80000"/>
                </a:schemeClr>
              </a:solidFill>
              <a:ln w="38100">
                <a:solidFill>
                  <a:srgbClr val="FFFFFF"/>
                </a:solidFill>
                <a:round/>
                <a:headEnd/>
                <a:tailEnd/>
              </a:ln>
            </p:spPr>
            <p:txBody>
              <a:bodyPr wrap="none" anchor="ctr"/>
              <a:lstStyle/>
              <a:p>
                <a:pPr algn="ctr" eaLnBrk="0" fontAlgn="base" hangingPunct="0">
                  <a:spcBef>
                    <a:spcPct val="0"/>
                  </a:spcBef>
                  <a:spcAft>
                    <a:spcPct val="0"/>
                  </a:spcAft>
                </a:pPr>
                <a:endParaRPr lang="en-US" sz="2400" dirty="0">
                  <a:solidFill>
                    <a:prstClr val="black"/>
                  </a:solidFill>
                  <a:latin typeface="Tahoma" pitchFamily="34" charset="0"/>
                </a:endParaRPr>
              </a:p>
            </p:txBody>
          </p:sp>
          <p:sp>
            <p:nvSpPr>
              <p:cNvPr id="25" name="AutoShape 24">
                <a:extLst>
                  <a:ext uri="{FF2B5EF4-FFF2-40B4-BE49-F238E27FC236}">
                    <a16:creationId xmlns:a16="http://schemas.microsoft.com/office/drawing/2014/main" id="{E3F046E5-21FF-412D-AB22-89A078684641}"/>
                  </a:ext>
                </a:extLst>
              </p:cNvPr>
              <p:cNvSpPr>
                <a:spLocks noChangeArrowheads="1"/>
              </p:cNvSpPr>
              <p:nvPr/>
            </p:nvSpPr>
            <p:spPr bwMode="gray">
              <a:xfrm rot="10800000">
                <a:off x="2270" y="2484"/>
                <a:ext cx="249" cy="181"/>
              </a:xfrm>
              <a:prstGeom prst="leftArrow">
                <a:avLst>
                  <a:gd name="adj1" fmla="val 59120"/>
                  <a:gd name="adj2" fmla="val 61881"/>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eaLnBrk="0" fontAlgn="base" hangingPunct="0">
                  <a:spcBef>
                    <a:spcPct val="0"/>
                  </a:spcBef>
                  <a:spcAft>
                    <a:spcPct val="0"/>
                  </a:spcAft>
                </a:pPr>
                <a:endParaRPr lang="en-US" sz="2400" dirty="0">
                  <a:solidFill>
                    <a:prstClr val="black"/>
                  </a:solidFill>
                  <a:latin typeface="Tahoma" pitchFamily="34" charset="0"/>
                </a:endParaRPr>
              </a:p>
            </p:txBody>
          </p:sp>
        </p:grpSp>
        <p:sp>
          <p:nvSpPr>
            <p:cNvPr id="16" name="Text Box 25">
              <a:extLst>
                <a:ext uri="{FF2B5EF4-FFF2-40B4-BE49-F238E27FC236}">
                  <a16:creationId xmlns:a16="http://schemas.microsoft.com/office/drawing/2014/main" id="{B52CDE1F-277A-4F1D-B927-145181C17742}"/>
                </a:ext>
              </a:extLst>
            </p:cNvPr>
            <p:cNvSpPr txBox="1">
              <a:spLocks noChangeArrowheads="1"/>
            </p:cNvSpPr>
            <p:nvPr/>
          </p:nvSpPr>
          <p:spPr bwMode="gray">
            <a:xfrm>
              <a:off x="582613" y="4440238"/>
              <a:ext cx="1177925" cy="539635"/>
            </a:xfrm>
            <a:prstGeom prst="rect">
              <a:avLst/>
            </a:prstGeom>
            <a:solidFill>
              <a:schemeClr val="tx2">
                <a:lumMod val="20000"/>
                <a:lumOff val="8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chemeClr val="tx1"/>
                  </a:solidFill>
                  <a:latin typeface="Tahoma" pitchFamily="34" charset="0"/>
                  <a:ea typeface="ＭＳ Ｐゴシック" pitchFamily="34" charset="-128"/>
                </a:defRPr>
              </a:lvl1pPr>
              <a:lvl2pPr marL="742950" indent="-285750">
                <a:defRPr sz="1400">
                  <a:solidFill>
                    <a:schemeClr val="tx1"/>
                  </a:solidFill>
                  <a:latin typeface="Tahoma" pitchFamily="34" charset="0"/>
                  <a:ea typeface="ＭＳ Ｐゴシック" pitchFamily="34" charset="-128"/>
                </a:defRPr>
              </a:lvl2pPr>
              <a:lvl3pPr marL="1143000" indent="-228600">
                <a:defRPr sz="1400">
                  <a:solidFill>
                    <a:schemeClr val="tx1"/>
                  </a:solidFill>
                  <a:latin typeface="Tahoma" pitchFamily="34" charset="0"/>
                  <a:ea typeface="ＭＳ Ｐゴシック" pitchFamily="34" charset="-128"/>
                </a:defRPr>
              </a:lvl3pPr>
              <a:lvl4pPr marL="1600200" indent="-228600">
                <a:defRPr sz="1400">
                  <a:solidFill>
                    <a:schemeClr val="tx1"/>
                  </a:solidFill>
                  <a:latin typeface="Tahoma" pitchFamily="34" charset="0"/>
                  <a:ea typeface="ＭＳ Ｐゴシック" pitchFamily="34" charset="-128"/>
                </a:defRPr>
              </a:lvl4pPr>
              <a:lvl5pPr marL="2057400" indent="-228600">
                <a:defRPr sz="1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9pPr>
            </a:lstStyle>
            <a:p>
              <a:pPr algn="ctr" eaLnBrk="0" fontAlgn="base" hangingPunct="0">
                <a:lnSpc>
                  <a:spcPct val="90000"/>
                </a:lnSpc>
                <a:spcBef>
                  <a:spcPct val="50000"/>
                </a:spcBef>
                <a:spcAft>
                  <a:spcPct val="0"/>
                </a:spcAft>
              </a:pPr>
              <a:r>
                <a:rPr lang="en-US" sz="1600" b="1" dirty="0">
                  <a:solidFill>
                    <a:prstClr val="black"/>
                  </a:solidFill>
                  <a:latin typeface="Arial Narrow"/>
                  <a:cs typeface="Arial Narrow"/>
                </a:rPr>
                <a:t>$1,000</a:t>
              </a:r>
              <a:br>
                <a:rPr lang="en-US" sz="1600" b="1" dirty="0">
                  <a:solidFill>
                    <a:prstClr val="black"/>
                  </a:solidFill>
                  <a:latin typeface="Arial Narrow"/>
                  <a:cs typeface="Arial Narrow"/>
                </a:rPr>
              </a:br>
              <a:r>
                <a:rPr lang="en-US" sz="1600" b="1" dirty="0">
                  <a:solidFill>
                    <a:prstClr val="black"/>
                  </a:solidFill>
                  <a:latin typeface="Arial Narrow"/>
                  <a:cs typeface="Arial Narrow"/>
                </a:rPr>
                <a:t>minimum</a:t>
              </a:r>
            </a:p>
          </p:txBody>
        </p:sp>
        <p:grpSp>
          <p:nvGrpSpPr>
            <p:cNvPr id="17" name="Group 21">
              <a:extLst>
                <a:ext uri="{FF2B5EF4-FFF2-40B4-BE49-F238E27FC236}">
                  <a16:creationId xmlns:a16="http://schemas.microsoft.com/office/drawing/2014/main" id="{451B7FFB-9D55-4BBA-A9D0-381DA8736659}"/>
                </a:ext>
              </a:extLst>
            </p:cNvPr>
            <p:cNvGrpSpPr>
              <a:grpSpLocks/>
            </p:cNvGrpSpPr>
            <p:nvPr/>
          </p:nvGrpSpPr>
          <p:grpSpPr bwMode="auto">
            <a:xfrm>
              <a:off x="5449888" y="3406775"/>
              <a:ext cx="561975" cy="561975"/>
              <a:chOff x="3153" y="1786"/>
              <a:chExt cx="354" cy="354"/>
            </a:xfrm>
          </p:grpSpPr>
          <p:sp>
            <p:nvSpPr>
              <p:cNvPr id="21" name="Oval 23">
                <a:extLst>
                  <a:ext uri="{FF2B5EF4-FFF2-40B4-BE49-F238E27FC236}">
                    <a16:creationId xmlns:a16="http://schemas.microsoft.com/office/drawing/2014/main" id="{66FDF690-49A3-4F83-A7AD-EA2C631A9DA5}"/>
                  </a:ext>
                </a:extLst>
              </p:cNvPr>
              <p:cNvSpPr>
                <a:spLocks noChangeArrowheads="1"/>
              </p:cNvSpPr>
              <p:nvPr/>
            </p:nvSpPr>
            <p:spPr bwMode="gray">
              <a:xfrm>
                <a:off x="3153" y="1786"/>
                <a:ext cx="354" cy="354"/>
              </a:xfrm>
              <a:prstGeom prst="ellipse">
                <a:avLst/>
              </a:prstGeom>
              <a:solidFill>
                <a:schemeClr val="tx2">
                  <a:lumMod val="20000"/>
                  <a:lumOff val="80000"/>
                </a:schemeClr>
              </a:solidFill>
              <a:ln w="38100">
                <a:solidFill>
                  <a:srgbClr val="FFFFFF"/>
                </a:solidFill>
                <a:round/>
                <a:headEnd/>
                <a:tailEnd/>
              </a:ln>
            </p:spPr>
            <p:txBody>
              <a:bodyPr wrap="none" anchor="ctr"/>
              <a:lstStyle/>
              <a:p>
                <a:pPr algn="ctr" eaLnBrk="0" fontAlgn="base" hangingPunct="0">
                  <a:spcBef>
                    <a:spcPct val="0"/>
                  </a:spcBef>
                  <a:spcAft>
                    <a:spcPct val="0"/>
                  </a:spcAft>
                </a:pPr>
                <a:endParaRPr lang="en-US" sz="2400" dirty="0">
                  <a:solidFill>
                    <a:prstClr val="black"/>
                  </a:solidFill>
                  <a:latin typeface="Tahoma" pitchFamily="34" charset="0"/>
                </a:endParaRPr>
              </a:p>
            </p:txBody>
          </p:sp>
          <p:sp>
            <p:nvSpPr>
              <p:cNvPr id="22" name="Right Arrow 32">
                <a:extLst>
                  <a:ext uri="{FF2B5EF4-FFF2-40B4-BE49-F238E27FC236}">
                    <a16:creationId xmlns:a16="http://schemas.microsoft.com/office/drawing/2014/main" id="{AF1B22F9-88C0-42DA-8025-FA11AB466937}"/>
                  </a:ext>
                </a:extLst>
              </p:cNvPr>
              <p:cNvSpPr>
                <a:spLocks noChangeArrowheads="1"/>
              </p:cNvSpPr>
              <p:nvPr/>
            </p:nvSpPr>
            <p:spPr bwMode="gray">
              <a:xfrm rot="10800000">
                <a:off x="3177" y="1867"/>
                <a:ext cx="205" cy="195"/>
              </a:xfrm>
              <a:prstGeom prst="rightArrow">
                <a:avLst>
                  <a:gd name="adj1" fmla="val 50000"/>
                  <a:gd name="adj2" fmla="val 50174"/>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a:lstStyle/>
              <a:p>
                <a:pPr algn="ctr" eaLnBrk="0" fontAlgn="base" hangingPunct="0">
                  <a:spcBef>
                    <a:spcPct val="0"/>
                  </a:spcBef>
                  <a:spcAft>
                    <a:spcPct val="0"/>
                  </a:spcAft>
                </a:pPr>
                <a:endParaRPr lang="en-US" sz="2400" dirty="0">
                  <a:solidFill>
                    <a:prstClr val="black"/>
                  </a:solidFill>
                  <a:latin typeface="Tahoma" pitchFamily="34" charset="0"/>
                </a:endParaRPr>
              </a:p>
            </p:txBody>
          </p:sp>
          <p:sp>
            <p:nvSpPr>
              <p:cNvPr id="23" name="Right Arrow 32">
                <a:extLst>
                  <a:ext uri="{FF2B5EF4-FFF2-40B4-BE49-F238E27FC236}">
                    <a16:creationId xmlns:a16="http://schemas.microsoft.com/office/drawing/2014/main" id="{DCD70134-4CF0-4270-AE13-FA57F3469B15}"/>
                  </a:ext>
                </a:extLst>
              </p:cNvPr>
              <p:cNvSpPr>
                <a:spLocks noChangeArrowheads="1"/>
              </p:cNvSpPr>
              <p:nvPr/>
            </p:nvSpPr>
            <p:spPr bwMode="gray">
              <a:xfrm>
                <a:off x="3269" y="1867"/>
                <a:ext cx="205" cy="195"/>
              </a:xfrm>
              <a:prstGeom prst="rightArrow">
                <a:avLst>
                  <a:gd name="adj1" fmla="val 50000"/>
                  <a:gd name="adj2" fmla="val 50174"/>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fontAlgn="base" hangingPunct="0">
                  <a:spcBef>
                    <a:spcPct val="0"/>
                  </a:spcBef>
                  <a:spcAft>
                    <a:spcPct val="0"/>
                  </a:spcAft>
                </a:pPr>
                <a:endParaRPr lang="en-US" sz="2400" dirty="0">
                  <a:solidFill>
                    <a:prstClr val="black"/>
                  </a:solidFill>
                  <a:latin typeface="Tahoma" pitchFamily="34" charset="0"/>
                </a:endParaRPr>
              </a:p>
            </p:txBody>
          </p:sp>
        </p:grpSp>
        <p:sp>
          <p:nvSpPr>
            <p:cNvPr id="18" name="Text Box 4">
              <a:extLst>
                <a:ext uri="{FF2B5EF4-FFF2-40B4-BE49-F238E27FC236}">
                  <a16:creationId xmlns:a16="http://schemas.microsoft.com/office/drawing/2014/main" id="{5CBF415C-039A-4830-8BED-F9D7B844BCE8}"/>
                </a:ext>
              </a:extLst>
            </p:cNvPr>
            <p:cNvSpPr txBox="1">
              <a:spLocks noChangeArrowheads="1"/>
            </p:cNvSpPr>
            <p:nvPr/>
          </p:nvSpPr>
          <p:spPr bwMode="gray">
            <a:xfrm>
              <a:off x="3823449" y="5112406"/>
              <a:ext cx="3730624" cy="72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400">
                  <a:solidFill>
                    <a:schemeClr val="tx1"/>
                  </a:solidFill>
                  <a:latin typeface="Tahoma" pitchFamily="34" charset="0"/>
                  <a:ea typeface="ＭＳ Ｐゴシック" pitchFamily="34" charset="-128"/>
                </a:defRPr>
              </a:lvl1pPr>
              <a:lvl2pPr marL="742950" indent="-285750">
                <a:defRPr sz="1400">
                  <a:solidFill>
                    <a:schemeClr val="tx1"/>
                  </a:solidFill>
                  <a:latin typeface="Tahoma" pitchFamily="34" charset="0"/>
                  <a:ea typeface="ＭＳ Ｐゴシック" pitchFamily="34" charset="-128"/>
                </a:defRPr>
              </a:lvl2pPr>
              <a:lvl3pPr marL="1143000" indent="-228600">
                <a:defRPr sz="1400">
                  <a:solidFill>
                    <a:schemeClr val="tx1"/>
                  </a:solidFill>
                  <a:latin typeface="Tahoma" pitchFamily="34" charset="0"/>
                  <a:ea typeface="ＭＳ Ｐゴシック" pitchFamily="34" charset="-128"/>
                </a:defRPr>
              </a:lvl3pPr>
              <a:lvl4pPr marL="1600200" indent="-228600">
                <a:defRPr sz="1400">
                  <a:solidFill>
                    <a:schemeClr val="tx1"/>
                  </a:solidFill>
                  <a:latin typeface="Tahoma" pitchFamily="34" charset="0"/>
                  <a:ea typeface="ＭＳ Ｐゴシック" pitchFamily="34" charset="-128"/>
                </a:defRPr>
              </a:lvl4pPr>
              <a:lvl5pPr marL="2057400" indent="-228600">
                <a:defRPr sz="1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9pPr>
            </a:lstStyle>
            <a:p>
              <a:pPr algn="ctr" eaLnBrk="0" fontAlgn="base" hangingPunct="0">
                <a:spcBef>
                  <a:spcPct val="50000"/>
                </a:spcBef>
                <a:spcAft>
                  <a:spcPct val="0"/>
                </a:spcAft>
              </a:pPr>
              <a:r>
                <a:rPr lang="en-US" sz="2400" b="1" dirty="0">
                  <a:solidFill>
                    <a:prstClr val="black"/>
                  </a:solidFill>
                  <a:latin typeface="Arial Narrow"/>
                  <a:cs typeface="Arial Narrow"/>
                </a:rPr>
                <a:t>A minimum of $1,000 required in your HSA Base Balance</a:t>
              </a:r>
            </a:p>
          </p:txBody>
        </p:sp>
        <p:sp>
          <p:nvSpPr>
            <p:cNvPr id="19" name="AutoShape 28">
              <a:extLst>
                <a:ext uri="{FF2B5EF4-FFF2-40B4-BE49-F238E27FC236}">
                  <a16:creationId xmlns:a16="http://schemas.microsoft.com/office/drawing/2014/main" id="{81E7C403-4BA8-42E8-BDEF-BF37BBCAE467}"/>
                </a:ext>
              </a:extLst>
            </p:cNvPr>
            <p:cNvSpPr>
              <a:spLocks/>
            </p:cNvSpPr>
            <p:nvPr/>
          </p:nvSpPr>
          <p:spPr bwMode="gray">
            <a:xfrm rot="-5400000">
              <a:off x="5657056" y="3180557"/>
              <a:ext cx="136525" cy="3706812"/>
            </a:xfrm>
            <a:prstGeom prst="leftBracket">
              <a:avLst>
                <a:gd name="adj" fmla="val 226260"/>
              </a:avLst>
            </a:prstGeom>
            <a:noFill/>
            <a:ln w="19050">
              <a:solidFill>
                <a:srgbClr val="11679B"/>
              </a:solidFill>
              <a:round/>
              <a:headEnd/>
              <a:tailEnd/>
            </a:ln>
            <a:extLst>
              <a:ext uri="{909E8E84-426E-40dd-AFC4-6F175D3DCCD1}">
                <a14:hiddenFill xmlns:a14="http://schemas.microsoft.com/office/drawing/2010/main" xmlns="">
                  <a:solidFill>
                    <a:srgbClr val="FFFFFF"/>
                  </a:solidFill>
                </a14:hiddenFill>
              </a:ext>
            </a:extLst>
          </p:spPr>
          <p:txBody>
            <a:bodyPr rot="10800000" wrap="none" anchor="ctr"/>
            <a:lstStyle/>
            <a:p>
              <a:pPr algn="ctr" eaLnBrk="0" fontAlgn="base" hangingPunct="0">
                <a:spcBef>
                  <a:spcPct val="0"/>
                </a:spcBef>
                <a:spcAft>
                  <a:spcPct val="0"/>
                </a:spcAft>
              </a:pPr>
              <a:endParaRPr lang="en-US" sz="2400" dirty="0">
                <a:solidFill>
                  <a:prstClr val="black"/>
                </a:solidFill>
                <a:latin typeface="Tahoma" pitchFamily="34" charset="0"/>
              </a:endParaRPr>
            </a:p>
          </p:txBody>
        </p:sp>
        <p:sp>
          <p:nvSpPr>
            <p:cNvPr id="20" name="Text Box 13">
              <a:extLst>
                <a:ext uri="{FF2B5EF4-FFF2-40B4-BE49-F238E27FC236}">
                  <a16:creationId xmlns:a16="http://schemas.microsoft.com/office/drawing/2014/main" id="{7CF5F9B1-FD07-4D99-9B7F-954B9BDDE9B5}"/>
                </a:ext>
              </a:extLst>
            </p:cNvPr>
            <p:cNvSpPr txBox="1">
              <a:spLocks noChangeArrowheads="1"/>
            </p:cNvSpPr>
            <p:nvPr/>
          </p:nvSpPr>
          <p:spPr bwMode="gray">
            <a:xfrm>
              <a:off x="1876425" y="4648200"/>
              <a:ext cx="173513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400">
                  <a:solidFill>
                    <a:schemeClr val="tx1"/>
                  </a:solidFill>
                  <a:latin typeface="Tahoma" pitchFamily="34" charset="0"/>
                  <a:ea typeface="ＭＳ Ｐゴシック" pitchFamily="34" charset="-128"/>
                </a:defRPr>
              </a:lvl1pPr>
              <a:lvl2pPr marL="742950" indent="-285750">
                <a:defRPr sz="1400">
                  <a:solidFill>
                    <a:schemeClr val="tx1"/>
                  </a:solidFill>
                  <a:latin typeface="Tahoma" pitchFamily="34" charset="0"/>
                  <a:ea typeface="ＭＳ Ｐゴシック" pitchFamily="34" charset="-128"/>
                </a:defRPr>
              </a:lvl2pPr>
              <a:lvl3pPr marL="1143000" indent="-228600">
                <a:defRPr sz="1400">
                  <a:solidFill>
                    <a:schemeClr val="tx1"/>
                  </a:solidFill>
                  <a:latin typeface="Tahoma" pitchFamily="34" charset="0"/>
                  <a:ea typeface="ＭＳ Ｐゴシック" pitchFamily="34" charset="-128"/>
                </a:defRPr>
              </a:lvl3pPr>
              <a:lvl4pPr marL="1600200" indent="-228600">
                <a:defRPr sz="1400">
                  <a:solidFill>
                    <a:schemeClr val="tx1"/>
                  </a:solidFill>
                  <a:latin typeface="Tahoma" pitchFamily="34" charset="0"/>
                  <a:ea typeface="ＭＳ Ｐゴシック" pitchFamily="34" charset="-128"/>
                </a:defRPr>
              </a:lvl4pPr>
              <a:lvl5pPr marL="2057400" indent="-228600">
                <a:defRPr sz="1400">
                  <a:solidFill>
                    <a:schemeClr val="tx1"/>
                  </a:solidFill>
                  <a:latin typeface="Tahoma" pitchFamily="34" charset="0"/>
                  <a:ea typeface="ＭＳ Ｐゴシック" pitchFamily="34" charset="-128"/>
                </a:defRPr>
              </a:lvl5pPr>
              <a:lvl6pPr marL="25146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6pPr>
              <a:lvl7pPr marL="29718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7pPr>
              <a:lvl8pPr marL="34290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8pPr>
              <a:lvl9pPr marL="3886200" indent="-228600" algn="ctr" eaLnBrk="0" fontAlgn="base" hangingPunct="0">
                <a:spcBef>
                  <a:spcPct val="0"/>
                </a:spcBef>
                <a:spcAft>
                  <a:spcPct val="0"/>
                </a:spcAft>
                <a:defRPr sz="1400">
                  <a:solidFill>
                    <a:schemeClr val="tx1"/>
                  </a:solidFill>
                  <a:latin typeface="Tahoma" pitchFamily="34" charset="0"/>
                  <a:ea typeface="ＭＳ Ｐゴシック" pitchFamily="34" charset="-128"/>
                </a:defRPr>
              </a:lvl9pPr>
            </a:lstStyle>
            <a:p>
              <a:pPr algn="ctr" eaLnBrk="0" fontAlgn="base" hangingPunct="0">
                <a:spcBef>
                  <a:spcPct val="50000"/>
                </a:spcBef>
                <a:spcAft>
                  <a:spcPct val="0"/>
                </a:spcAft>
              </a:pPr>
              <a:r>
                <a:rPr lang="en-US" sz="2000" b="1" dirty="0">
                  <a:solidFill>
                    <a:prstClr val="black"/>
                  </a:solidFill>
                  <a:latin typeface="Arial Narrow"/>
                  <a:cs typeface="Arial Narrow"/>
                </a:rPr>
                <a:t>$0-$1,000</a:t>
              </a:r>
            </a:p>
          </p:txBody>
        </p:sp>
      </p:grpSp>
    </p:spTree>
    <p:extLst>
      <p:ext uri="{BB962C8B-B14F-4D97-AF65-F5344CB8AC3E}">
        <p14:creationId xmlns:p14="http://schemas.microsoft.com/office/powerpoint/2010/main" val="3462005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8538DF4-4627-415A-9380-8DC93A65D75C}"/>
              </a:ext>
            </a:extLst>
          </p:cNvPr>
          <p:cNvSpPr>
            <a:spLocks noGrp="1"/>
          </p:cNvSpPr>
          <p:nvPr>
            <p:ph type="ftr" sz="quarter" idx="10"/>
          </p:nvPr>
        </p:nvSpPr>
        <p:spPr/>
        <p:txBody>
          <a:bodyPr/>
          <a:lstStyle/>
          <a:p>
            <a:r>
              <a:rPr lang="en-US" dirty="0"/>
              <a:t>Proprietary and confidential</a:t>
            </a:r>
          </a:p>
        </p:txBody>
      </p:sp>
      <p:sp>
        <p:nvSpPr>
          <p:cNvPr id="3" name="Slide Number Placeholder 2">
            <a:extLst>
              <a:ext uri="{FF2B5EF4-FFF2-40B4-BE49-F238E27FC236}">
                <a16:creationId xmlns:a16="http://schemas.microsoft.com/office/drawing/2014/main" id="{5F174331-AFA7-4D22-BA97-486E95704070}"/>
              </a:ext>
            </a:extLst>
          </p:cNvPr>
          <p:cNvSpPr>
            <a:spLocks noGrp="1"/>
          </p:cNvSpPr>
          <p:nvPr>
            <p:ph type="sldNum" sz="quarter" idx="11"/>
          </p:nvPr>
        </p:nvSpPr>
        <p:spPr/>
        <p:txBody>
          <a:bodyPr/>
          <a:lstStyle/>
          <a:p>
            <a:fld id="{96906BDF-8463-0846-9074-3D440CD7DCF1}" type="slidenum">
              <a:rPr lang="en-US" smtClean="0"/>
              <a:pPr/>
              <a:t>3</a:t>
            </a:fld>
            <a:endParaRPr lang="en-US" dirty="0"/>
          </a:p>
        </p:txBody>
      </p:sp>
      <p:sp>
        <p:nvSpPr>
          <p:cNvPr id="4" name="Content Placeholder 3">
            <a:extLst>
              <a:ext uri="{FF2B5EF4-FFF2-40B4-BE49-F238E27FC236}">
                <a16:creationId xmlns:a16="http://schemas.microsoft.com/office/drawing/2014/main" id="{386F9F00-5F94-47A8-865E-1D3BBA9B82A8}"/>
              </a:ext>
            </a:extLst>
          </p:cNvPr>
          <p:cNvSpPr>
            <a:spLocks noGrp="1"/>
          </p:cNvSpPr>
          <p:nvPr>
            <p:ph sz="quarter" idx="12"/>
          </p:nvPr>
        </p:nvSpPr>
        <p:spPr/>
        <p:txBody>
          <a:bodyPr/>
          <a:lstStyle/>
          <a:p>
            <a:r>
              <a:rPr lang="en-US" dirty="0"/>
              <a:t>More than 30 mutual funds</a:t>
            </a:r>
          </a:p>
        </p:txBody>
      </p:sp>
      <p:pic>
        <p:nvPicPr>
          <p:cNvPr id="10" name="Picture 9">
            <a:extLst>
              <a:ext uri="{FF2B5EF4-FFF2-40B4-BE49-F238E27FC236}">
                <a16:creationId xmlns:a16="http://schemas.microsoft.com/office/drawing/2014/main" id="{84058067-1C50-40B1-93F8-37B293019453}"/>
              </a:ext>
            </a:extLst>
          </p:cNvPr>
          <p:cNvPicPr>
            <a:picLocks noChangeAspect="1"/>
          </p:cNvPicPr>
          <p:nvPr/>
        </p:nvPicPr>
        <p:blipFill rotWithShape="1">
          <a:blip r:embed="rId2"/>
          <a:srcRect l="18375" t="12637" r="34187" b="46703"/>
          <a:stretch/>
        </p:blipFill>
        <p:spPr>
          <a:xfrm>
            <a:off x="291689" y="909320"/>
            <a:ext cx="6172200" cy="2819400"/>
          </a:xfrm>
          <a:prstGeom prst="rect">
            <a:avLst/>
          </a:prstGeom>
        </p:spPr>
      </p:pic>
      <p:pic>
        <p:nvPicPr>
          <p:cNvPr id="7" name="Picture 6">
            <a:extLst>
              <a:ext uri="{FF2B5EF4-FFF2-40B4-BE49-F238E27FC236}">
                <a16:creationId xmlns:a16="http://schemas.microsoft.com/office/drawing/2014/main" id="{3C239072-A4E3-457A-A919-223A9F95D48B}"/>
              </a:ext>
            </a:extLst>
          </p:cNvPr>
          <p:cNvPicPr>
            <a:picLocks noChangeAspect="1"/>
          </p:cNvPicPr>
          <p:nvPr/>
        </p:nvPicPr>
        <p:blipFill rotWithShape="1">
          <a:blip r:embed="rId3"/>
          <a:srcRect l="20133" t="46703" r="37700" b="8242"/>
          <a:stretch/>
        </p:blipFill>
        <p:spPr>
          <a:xfrm>
            <a:off x="1853004" y="2613014"/>
            <a:ext cx="6009410" cy="3422025"/>
          </a:xfrm>
          <a:prstGeom prst="rect">
            <a:avLst/>
          </a:prstGeom>
        </p:spPr>
      </p:pic>
      <p:sp>
        <p:nvSpPr>
          <p:cNvPr id="11" name="TextBox 10">
            <a:extLst>
              <a:ext uri="{FF2B5EF4-FFF2-40B4-BE49-F238E27FC236}">
                <a16:creationId xmlns:a16="http://schemas.microsoft.com/office/drawing/2014/main" id="{37FF6B6A-9837-49DF-9E37-6A4AB80039FB}"/>
              </a:ext>
            </a:extLst>
          </p:cNvPr>
          <p:cNvSpPr txBox="1"/>
          <p:nvPr/>
        </p:nvSpPr>
        <p:spPr>
          <a:xfrm>
            <a:off x="291689" y="4043680"/>
            <a:ext cx="1465991" cy="830997"/>
          </a:xfrm>
          <a:prstGeom prst="rect">
            <a:avLst/>
          </a:prstGeom>
          <a:noFill/>
        </p:spPr>
        <p:txBody>
          <a:bodyPr wrap="square" rtlCol="0">
            <a:spAutoFit/>
          </a:bodyPr>
          <a:lstStyle/>
          <a:p>
            <a:pPr algn="ctr"/>
            <a:r>
              <a:rPr lang="en-US" sz="2400" b="1" dirty="0">
                <a:solidFill>
                  <a:srgbClr val="6CA439"/>
                </a:solidFill>
                <a:latin typeface="Arial Narrow" panose="020B0606020202030204" pitchFamily="34" charset="0"/>
              </a:rPr>
              <a:t>Updated quarterly</a:t>
            </a:r>
          </a:p>
        </p:txBody>
      </p:sp>
    </p:spTree>
    <p:extLst>
      <p:ext uri="{BB962C8B-B14F-4D97-AF65-F5344CB8AC3E}">
        <p14:creationId xmlns:p14="http://schemas.microsoft.com/office/powerpoint/2010/main" val="1270399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3CF32DC-ECB3-4003-9C1B-FB23B512C265}"/>
              </a:ext>
            </a:extLst>
          </p:cNvPr>
          <p:cNvSpPr>
            <a:spLocks noGrp="1"/>
          </p:cNvSpPr>
          <p:nvPr>
            <p:ph type="ftr" sz="quarter" idx="10"/>
          </p:nvPr>
        </p:nvSpPr>
        <p:spPr/>
        <p:txBody>
          <a:bodyPr/>
          <a:lstStyle/>
          <a:p>
            <a:r>
              <a:rPr lang="en-US" dirty="0"/>
              <a:t>Proprietary and confidential</a:t>
            </a:r>
          </a:p>
        </p:txBody>
      </p:sp>
      <p:sp>
        <p:nvSpPr>
          <p:cNvPr id="3" name="Slide Number Placeholder 2">
            <a:extLst>
              <a:ext uri="{FF2B5EF4-FFF2-40B4-BE49-F238E27FC236}">
                <a16:creationId xmlns:a16="http://schemas.microsoft.com/office/drawing/2014/main" id="{29358F3D-0282-42B0-B3A2-3BE6EDF56840}"/>
              </a:ext>
            </a:extLst>
          </p:cNvPr>
          <p:cNvSpPr>
            <a:spLocks noGrp="1"/>
          </p:cNvSpPr>
          <p:nvPr>
            <p:ph type="sldNum" sz="quarter" idx="11"/>
          </p:nvPr>
        </p:nvSpPr>
        <p:spPr/>
        <p:txBody>
          <a:bodyPr/>
          <a:lstStyle/>
          <a:p>
            <a:fld id="{96906BDF-8463-0846-9074-3D440CD7DCF1}" type="slidenum">
              <a:rPr lang="en-US" smtClean="0"/>
              <a:pPr/>
              <a:t>4</a:t>
            </a:fld>
            <a:endParaRPr lang="en-US" dirty="0"/>
          </a:p>
        </p:txBody>
      </p:sp>
      <p:sp>
        <p:nvSpPr>
          <p:cNvPr id="4" name="Content Placeholder 3">
            <a:extLst>
              <a:ext uri="{FF2B5EF4-FFF2-40B4-BE49-F238E27FC236}">
                <a16:creationId xmlns:a16="http://schemas.microsoft.com/office/drawing/2014/main" id="{EA1EE87F-B2F1-44AF-9511-95B66C7C9B62}"/>
              </a:ext>
            </a:extLst>
          </p:cNvPr>
          <p:cNvSpPr>
            <a:spLocks noGrp="1"/>
          </p:cNvSpPr>
          <p:nvPr>
            <p:ph sz="quarter" idx="12"/>
          </p:nvPr>
        </p:nvSpPr>
        <p:spPr/>
        <p:txBody>
          <a:bodyPr/>
          <a:lstStyle/>
          <a:p>
            <a:r>
              <a:rPr lang="en-US" sz="3600" dirty="0"/>
              <a:t>Quarterly statement</a:t>
            </a:r>
          </a:p>
        </p:txBody>
      </p:sp>
      <p:pic>
        <p:nvPicPr>
          <p:cNvPr id="6" name="Picture 5">
            <a:extLst>
              <a:ext uri="{FF2B5EF4-FFF2-40B4-BE49-F238E27FC236}">
                <a16:creationId xmlns:a16="http://schemas.microsoft.com/office/drawing/2014/main" id="{ADC8676E-BFA3-4C87-8D71-662D2E023261}"/>
              </a:ext>
            </a:extLst>
          </p:cNvPr>
          <p:cNvPicPr>
            <a:picLocks noChangeAspect="1"/>
          </p:cNvPicPr>
          <p:nvPr/>
        </p:nvPicPr>
        <p:blipFill rotWithShape="1">
          <a:blip r:embed="rId2"/>
          <a:srcRect l="19546" t="36813" r="35359"/>
          <a:stretch/>
        </p:blipFill>
        <p:spPr>
          <a:xfrm>
            <a:off x="291688" y="1148079"/>
            <a:ext cx="6081619" cy="4541469"/>
          </a:xfrm>
          <a:prstGeom prst="rect">
            <a:avLst/>
          </a:prstGeom>
        </p:spPr>
      </p:pic>
      <p:sp>
        <p:nvSpPr>
          <p:cNvPr id="7" name="TextBox 6">
            <a:extLst>
              <a:ext uri="{FF2B5EF4-FFF2-40B4-BE49-F238E27FC236}">
                <a16:creationId xmlns:a16="http://schemas.microsoft.com/office/drawing/2014/main" id="{6A07D864-767C-4B31-B0B0-A928EDD2F12D}"/>
              </a:ext>
            </a:extLst>
          </p:cNvPr>
          <p:cNvSpPr txBox="1"/>
          <p:nvPr/>
        </p:nvSpPr>
        <p:spPr>
          <a:xfrm>
            <a:off x="6373308" y="1769289"/>
            <a:ext cx="2523266" cy="1938992"/>
          </a:xfrm>
          <a:prstGeom prst="rect">
            <a:avLst/>
          </a:prstGeom>
          <a:noFill/>
        </p:spPr>
        <p:txBody>
          <a:bodyPr wrap="square" rtlCol="0">
            <a:spAutoFit/>
          </a:bodyPr>
          <a:lstStyle/>
          <a:p>
            <a:pPr marL="285750" indent="-285750" algn="l">
              <a:buFont typeface="Arial" panose="020B0604020202020204" pitchFamily="34" charset="0"/>
              <a:buChar char="•"/>
            </a:pPr>
            <a:r>
              <a:rPr lang="en-US" sz="2400" b="1" dirty="0">
                <a:solidFill>
                  <a:srgbClr val="6CA439"/>
                </a:solidFill>
                <a:latin typeface="Arial Narrow" panose="020B0606020202030204" pitchFamily="34" charset="0"/>
              </a:rPr>
              <a:t>Reviews activity</a:t>
            </a:r>
          </a:p>
          <a:p>
            <a:pPr marL="285750" indent="-285750" algn="l">
              <a:buFont typeface="Arial" panose="020B0604020202020204" pitchFamily="34" charset="0"/>
              <a:buChar char="•"/>
            </a:pPr>
            <a:r>
              <a:rPr lang="en-US" sz="2400" b="1" dirty="0">
                <a:solidFill>
                  <a:srgbClr val="6CA439"/>
                </a:solidFill>
                <a:latin typeface="Arial Narrow" panose="020B0606020202030204" pitchFamily="34" charset="0"/>
              </a:rPr>
              <a:t>Shows asset allocation and performance by class</a:t>
            </a:r>
          </a:p>
        </p:txBody>
      </p:sp>
    </p:spTree>
    <p:extLst>
      <p:ext uri="{BB962C8B-B14F-4D97-AF65-F5344CB8AC3E}">
        <p14:creationId xmlns:p14="http://schemas.microsoft.com/office/powerpoint/2010/main" val="1736262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62000" y="1154974"/>
            <a:ext cx="7334250" cy="3332464"/>
          </a:xfrm>
          <a:prstGeom prst="rect">
            <a:avLst/>
          </a:prstGeom>
        </p:spPr>
      </p:pic>
      <p:sp>
        <p:nvSpPr>
          <p:cNvPr id="9" name="Right Arrow 8"/>
          <p:cNvSpPr/>
          <p:nvPr/>
        </p:nvSpPr>
        <p:spPr>
          <a:xfrm rot="13092660">
            <a:off x="7817107" y="1969859"/>
            <a:ext cx="1091681"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Narrow" panose="020B0606020202030204" pitchFamily="34" charset="0"/>
            </a:endParaRPr>
          </a:p>
        </p:txBody>
      </p:sp>
      <p:sp>
        <p:nvSpPr>
          <p:cNvPr id="7" name="Content Placeholder 2"/>
          <p:cNvSpPr txBox="1">
            <a:spLocks/>
          </p:cNvSpPr>
          <p:nvPr/>
        </p:nvSpPr>
        <p:spPr>
          <a:xfrm>
            <a:off x="762000" y="4773732"/>
            <a:ext cx="7965140" cy="1447800"/>
          </a:xfrm>
          <a:prstGeom prst="rect">
            <a:avLst/>
          </a:prstGeom>
        </p:spPr>
        <p:txBody>
          <a:bodyPr/>
          <a:lstStyle/>
          <a:p>
            <a:pPr marL="342900" indent="-342900" algn="l">
              <a:spcBef>
                <a:spcPct val="20000"/>
              </a:spcBef>
              <a:buSzPct val="100000"/>
              <a:buFont typeface="Arial" panose="020B0604020202020204" pitchFamily="34" charset="0"/>
              <a:buChar char="•"/>
              <a:defRPr/>
            </a:pPr>
            <a:r>
              <a:rPr lang="en-US" sz="2200" b="1" dirty="0">
                <a:solidFill>
                  <a:srgbClr val="6CA439"/>
                </a:solidFill>
                <a:latin typeface="Arial Narrow" panose="020B0606020202030204" pitchFamily="34" charset="0"/>
              </a:rPr>
              <a:t>Your SelectAccount ID sent in your Welcome Kit</a:t>
            </a:r>
          </a:p>
          <a:p>
            <a:pPr marL="342900" indent="-342900" algn="l">
              <a:spcBef>
                <a:spcPct val="20000"/>
              </a:spcBef>
              <a:buSzPct val="100000"/>
              <a:buFont typeface="Arial" panose="020B0604020202020204" pitchFamily="34" charset="0"/>
              <a:buChar char="•"/>
              <a:defRPr/>
            </a:pPr>
            <a:r>
              <a:rPr lang="en-US" sz="2200" b="1" dirty="0">
                <a:solidFill>
                  <a:srgbClr val="6CA439"/>
                </a:solidFill>
                <a:latin typeface="Arial Narrow" panose="020B0606020202030204" pitchFamily="34" charset="0"/>
              </a:rPr>
              <a:t>Register your account</a:t>
            </a:r>
          </a:p>
          <a:p>
            <a:pPr marL="342900" indent="-342900" algn="l">
              <a:spcBef>
                <a:spcPct val="20000"/>
              </a:spcBef>
              <a:buSzPct val="100000"/>
              <a:buFont typeface="Arial" panose="020B0604020202020204" pitchFamily="34" charset="0"/>
              <a:buChar char="•"/>
              <a:defRPr/>
            </a:pPr>
            <a:r>
              <a:rPr lang="en-US" sz="2200" b="1" dirty="0">
                <a:solidFill>
                  <a:srgbClr val="6CA439"/>
                </a:solidFill>
                <a:latin typeface="Arial Narrow" panose="020B0606020202030204" pitchFamily="34" charset="0"/>
              </a:rPr>
              <a:t>Call SelectAccount customer service for assistance @ 800-859-2144</a:t>
            </a:r>
          </a:p>
        </p:txBody>
      </p:sp>
      <p:sp>
        <p:nvSpPr>
          <p:cNvPr id="8" name="Content Placeholder 3">
            <a:extLst>
              <a:ext uri="{FF2B5EF4-FFF2-40B4-BE49-F238E27FC236}">
                <a16:creationId xmlns:a16="http://schemas.microsoft.com/office/drawing/2014/main" id="{47C46F59-2AD3-4250-BF3C-38579D3994E7}"/>
              </a:ext>
            </a:extLst>
          </p:cNvPr>
          <p:cNvSpPr txBox="1">
            <a:spLocks/>
          </p:cNvSpPr>
          <p:nvPr/>
        </p:nvSpPr>
        <p:spPr>
          <a:xfrm>
            <a:off x="291689" y="246603"/>
            <a:ext cx="8435452" cy="61699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dirty="0">
                <a:latin typeface="Arial Narrow" panose="020B0606020202030204" pitchFamily="34" charset="0"/>
              </a:rPr>
              <a:t>Getting started</a:t>
            </a:r>
          </a:p>
        </p:txBody>
      </p:sp>
    </p:spTree>
    <p:extLst>
      <p:ext uri="{BB962C8B-B14F-4D97-AF65-F5344CB8AC3E}">
        <p14:creationId xmlns:p14="http://schemas.microsoft.com/office/powerpoint/2010/main" val="3478833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CDF1B0A-9293-45F0-AE00-726D308D1986}"/>
              </a:ext>
            </a:extLst>
          </p:cNvPr>
          <p:cNvSpPr>
            <a:spLocks noGrp="1"/>
          </p:cNvSpPr>
          <p:nvPr>
            <p:ph type="ftr" sz="quarter" idx="10"/>
          </p:nvPr>
        </p:nvSpPr>
        <p:spPr/>
        <p:txBody>
          <a:bodyPr/>
          <a:lstStyle/>
          <a:p>
            <a:r>
              <a:rPr lang="en-US" dirty="0"/>
              <a:t>Proprietary and confidential</a:t>
            </a:r>
          </a:p>
        </p:txBody>
      </p:sp>
      <p:sp>
        <p:nvSpPr>
          <p:cNvPr id="3" name="Slide Number Placeholder 2">
            <a:extLst>
              <a:ext uri="{FF2B5EF4-FFF2-40B4-BE49-F238E27FC236}">
                <a16:creationId xmlns:a16="http://schemas.microsoft.com/office/drawing/2014/main" id="{53F7C040-F8A8-4460-ACC2-F77C6DDCE99D}"/>
              </a:ext>
            </a:extLst>
          </p:cNvPr>
          <p:cNvSpPr>
            <a:spLocks noGrp="1"/>
          </p:cNvSpPr>
          <p:nvPr>
            <p:ph type="sldNum" sz="quarter" idx="11"/>
          </p:nvPr>
        </p:nvSpPr>
        <p:spPr/>
        <p:txBody>
          <a:bodyPr/>
          <a:lstStyle/>
          <a:p>
            <a:fld id="{96906BDF-8463-0846-9074-3D440CD7DCF1}" type="slidenum">
              <a:rPr lang="en-US" smtClean="0"/>
              <a:pPr/>
              <a:t>6</a:t>
            </a:fld>
            <a:endParaRPr lang="en-US" dirty="0"/>
          </a:p>
        </p:txBody>
      </p:sp>
      <p:sp>
        <p:nvSpPr>
          <p:cNvPr id="4" name="Content Placeholder 3">
            <a:extLst>
              <a:ext uri="{FF2B5EF4-FFF2-40B4-BE49-F238E27FC236}">
                <a16:creationId xmlns:a16="http://schemas.microsoft.com/office/drawing/2014/main" id="{C6F116FC-8934-4CE8-8496-D4AEB555674D}"/>
              </a:ext>
            </a:extLst>
          </p:cNvPr>
          <p:cNvSpPr>
            <a:spLocks noGrp="1"/>
          </p:cNvSpPr>
          <p:nvPr>
            <p:ph sz="quarter" idx="12"/>
          </p:nvPr>
        </p:nvSpPr>
        <p:spPr/>
        <p:txBody>
          <a:bodyPr/>
          <a:lstStyle/>
          <a:p>
            <a:r>
              <a:rPr lang="en-US" sz="3600" dirty="0"/>
              <a:t>Meet the Schwartz’s</a:t>
            </a:r>
          </a:p>
          <a:p>
            <a:endParaRPr lang="en-US" dirty="0"/>
          </a:p>
        </p:txBody>
      </p:sp>
      <p:graphicFrame>
        <p:nvGraphicFramePr>
          <p:cNvPr id="7" name="Table 6">
            <a:extLst>
              <a:ext uri="{FF2B5EF4-FFF2-40B4-BE49-F238E27FC236}">
                <a16:creationId xmlns:a16="http://schemas.microsoft.com/office/drawing/2014/main" id="{CA114D01-0E6B-4733-8768-215DC48CB1EB}"/>
              </a:ext>
            </a:extLst>
          </p:cNvPr>
          <p:cNvGraphicFramePr>
            <a:graphicFrameLocks noGrp="1"/>
          </p:cNvGraphicFramePr>
          <p:nvPr>
            <p:extLst/>
          </p:nvPr>
        </p:nvGraphicFramePr>
        <p:xfrm>
          <a:off x="291689" y="1980670"/>
          <a:ext cx="5274077" cy="2714625"/>
        </p:xfrm>
        <a:graphic>
          <a:graphicData uri="http://schemas.openxmlformats.org/drawingml/2006/table">
            <a:tbl>
              <a:tblPr firstRow="1" bandRow="1">
                <a:tableStyleId>{5C22544A-7EE6-4342-B048-85BDC9FD1C3A}</a:tableStyleId>
              </a:tblPr>
              <a:tblGrid>
                <a:gridCol w="3529894">
                  <a:extLst>
                    <a:ext uri="{9D8B030D-6E8A-4147-A177-3AD203B41FA5}">
                      <a16:colId xmlns:a16="http://schemas.microsoft.com/office/drawing/2014/main" val="20000"/>
                    </a:ext>
                  </a:extLst>
                </a:gridCol>
                <a:gridCol w="1744183">
                  <a:extLst>
                    <a:ext uri="{9D8B030D-6E8A-4147-A177-3AD203B41FA5}">
                      <a16:colId xmlns:a16="http://schemas.microsoft.com/office/drawing/2014/main" val="20002"/>
                    </a:ext>
                  </a:extLst>
                </a:gridCol>
              </a:tblGrid>
              <a:tr h="542925">
                <a:tc>
                  <a:txBody>
                    <a:bodyPr/>
                    <a:lstStyle/>
                    <a:p>
                      <a:r>
                        <a:rPr lang="en-US" sz="2000" b="0" dirty="0">
                          <a:solidFill>
                            <a:schemeClr val="tx1">
                              <a:lumMod val="75000"/>
                              <a:lumOff val="25000"/>
                            </a:schemeClr>
                          </a:solidFill>
                          <a:latin typeface="Arial Narrow" charset="0"/>
                        </a:rPr>
                        <a:t>Combined annual salary</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$125,000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2925">
                <a:tc>
                  <a:txBody>
                    <a:bodyPr/>
                    <a:lstStyle/>
                    <a:p>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HSA pre-tax contribution (2018 limit)</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$6,900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HSA catch-up contribution</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$1,000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4226838"/>
                  </a:ext>
                </a:extLst>
              </a:tr>
              <a:tr h="542925">
                <a:tc>
                  <a:txBody>
                    <a:bodyPr/>
                    <a:lstStyle/>
                    <a:p>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Net taxable income</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$117,100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Estimated tax rate</a:t>
                      </a:r>
                      <a:r>
                        <a:rPr lang="en-US" sz="2000" b="0" baseline="30000" dirty="0">
                          <a:solidFill>
                            <a:schemeClr val="tx1">
                              <a:lumMod val="75000"/>
                              <a:lumOff val="25000"/>
                            </a:schemeClr>
                          </a:solidFill>
                          <a:latin typeface="Arial Narrow" charset="0"/>
                          <a:ea typeface="Arial Narrow" charset="0"/>
                          <a:cs typeface="Arial Narrow" charset="0"/>
                        </a:rPr>
                        <a:t>1</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chemeClr val="tx1">
                              <a:lumMod val="75000"/>
                              <a:lumOff val="25000"/>
                            </a:schemeClr>
                          </a:solidFill>
                          <a:latin typeface="Arial Narrow" charset="0"/>
                          <a:ea typeface="Arial Narrow" charset="0"/>
                          <a:cs typeface="Arial Narrow" charset="0"/>
                        </a:rPr>
                        <a:t>25%</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8561714"/>
                  </a:ext>
                </a:extLst>
              </a:tr>
            </a:tbl>
          </a:graphicData>
        </a:graphic>
      </p:graphicFrame>
      <p:sp>
        <p:nvSpPr>
          <p:cNvPr id="8" name="Content Placeholder 5">
            <a:extLst>
              <a:ext uri="{FF2B5EF4-FFF2-40B4-BE49-F238E27FC236}">
                <a16:creationId xmlns:a16="http://schemas.microsoft.com/office/drawing/2014/main" id="{56F736F3-3E29-4510-AA52-77166E8E5531}"/>
              </a:ext>
            </a:extLst>
          </p:cNvPr>
          <p:cNvSpPr txBox="1">
            <a:spLocks/>
          </p:cNvSpPr>
          <p:nvPr/>
        </p:nvSpPr>
        <p:spPr>
          <a:xfrm>
            <a:off x="291689" y="1192317"/>
            <a:ext cx="5134421" cy="434515"/>
          </a:xfrm>
          <a:prstGeom prst="rect">
            <a:avLst/>
          </a:prstGeom>
        </p:spPr>
        <p:txBody>
          <a:bodyPr/>
          <a:lstStyle>
            <a:lvl1pPr marL="0" indent="0" algn="l" defTabSz="457200" rtl="0" eaLnBrk="1" latinLnBrk="0" hangingPunct="1">
              <a:spcBef>
                <a:spcPct val="20000"/>
              </a:spcBef>
              <a:buClr>
                <a:schemeClr val="bg1">
                  <a:lumMod val="75000"/>
                </a:schemeClr>
              </a:buClr>
              <a:buSzPct val="110000"/>
              <a:buFont typeface="Arial" charset="0"/>
              <a:buNone/>
              <a:defRPr sz="2200" kern="1200">
                <a:solidFill>
                  <a:srgbClr val="6CA439"/>
                </a:solidFill>
                <a:latin typeface="Arial Narrow" charset="0"/>
                <a:ea typeface="Arial Narrow" charset="0"/>
                <a:cs typeface="Arial Narrow" charset="0"/>
              </a:defRPr>
            </a:lvl1pPr>
            <a:lvl2pPr marL="742950" indent="-28575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2pPr>
            <a:lvl3pPr marL="11430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3pPr>
            <a:lvl4pPr marL="16002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4pPr>
            <a:lvl5pPr marL="2057400" indent="-228600" algn="l" defTabSz="457200" rtl="0" eaLnBrk="1" latinLnBrk="0" hangingPunct="1">
              <a:spcBef>
                <a:spcPct val="20000"/>
              </a:spcBef>
              <a:buFont typeface="Arial"/>
              <a:buChar char="»"/>
              <a:defRPr sz="2200" kern="1200">
                <a:solidFill>
                  <a:schemeClr val="tx1"/>
                </a:solidFill>
                <a:latin typeface="Arial Narrow" charset="0"/>
                <a:ea typeface="Arial Narrow" charset="0"/>
                <a:cs typeface="Arial Narrow"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Empty nesters – Bill and Emily, retiring in 5 years</a:t>
            </a:r>
          </a:p>
        </p:txBody>
      </p:sp>
      <p:sp>
        <p:nvSpPr>
          <p:cNvPr id="9" name="TextBox 8">
            <a:extLst>
              <a:ext uri="{FF2B5EF4-FFF2-40B4-BE49-F238E27FC236}">
                <a16:creationId xmlns:a16="http://schemas.microsoft.com/office/drawing/2014/main" id="{610C2B1E-B74A-45F1-9941-4BB7A6DC9BEF}"/>
              </a:ext>
            </a:extLst>
          </p:cNvPr>
          <p:cNvSpPr txBox="1"/>
          <p:nvPr/>
        </p:nvSpPr>
        <p:spPr>
          <a:xfrm>
            <a:off x="291689" y="4705847"/>
            <a:ext cx="5274077" cy="1080424"/>
          </a:xfrm>
          <a:prstGeom prst="rect">
            <a:avLst/>
          </a:prstGeom>
          <a:noFill/>
        </p:spPr>
        <p:txBody>
          <a:bodyPr wrap="square" rtlCol="0">
            <a:spAutoFit/>
          </a:bodyPr>
          <a:lstStyle/>
          <a:p>
            <a:pPr>
              <a:lnSpc>
                <a:spcPct val="107000"/>
              </a:lnSpc>
            </a:pPr>
            <a:r>
              <a:rPr lang="en-US" sz="1200" baseline="30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1 </a:t>
            </a:r>
            <a:r>
              <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Assumes that the Schwartz’s pay 25% of their income in federal, State and social security taxes. Actual tax savings will depend on your HSA contributions, applicable State tax rates and your personal tax situation. Please consult your tax adviser for details.</a:t>
            </a:r>
          </a:p>
          <a:p>
            <a:pPr>
              <a:lnSpc>
                <a:spcPct val="107000"/>
              </a:lnSpc>
            </a:pPr>
            <a:endParaRPr lang="en-US" sz="1200" dirty="0">
              <a:solidFill>
                <a:srgbClr val="272627"/>
              </a:solidFill>
              <a:latin typeface="Arial Narrow" panose="020B0606020202030204" pitchFamily="34" charset="0"/>
              <a:cs typeface="Times New Roman" panose="02020603050405020304" pitchFamily="18" charset="0"/>
            </a:endParaRPr>
          </a:p>
          <a:p>
            <a:pPr>
              <a:lnSpc>
                <a:spcPct val="107000"/>
              </a:lnSpc>
            </a:pPr>
            <a:r>
              <a:rPr lang="en-US" sz="1200" i="1" dirty="0">
                <a:solidFill>
                  <a:srgbClr val="272627"/>
                </a:solidFill>
                <a:latin typeface="Arial Narrow" panose="020B0606020202030204" pitchFamily="34" charset="0"/>
                <a:cs typeface="Times New Roman" panose="02020603050405020304" pitchFamily="18" charset="0"/>
              </a:rPr>
              <a:t>The Schwartz’s </a:t>
            </a:r>
            <a:r>
              <a:rPr lang="en-US" sz="1200" i="1" dirty="0">
                <a:latin typeface="Arial Narrow" panose="020B0606020202030204" pitchFamily="34" charset="0"/>
              </a:rPr>
              <a:t>story is a hypothetical example for purposes of illustration only.</a:t>
            </a:r>
            <a:endParaRPr lang="en-US" sz="1200" dirty="0">
              <a:latin typeface="Arial Narrow" panose="020B0606020202030204" pitchFamily="34" charset="0"/>
            </a:endParaRPr>
          </a:p>
        </p:txBody>
      </p:sp>
    </p:spTree>
    <p:extLst>
      <p:ext uri="{BB962C8B-B14F-4D97-AF65-F5344CB8AC3E}">
        <p14:creationId xmlns:p14="http://schemas.microsoft.com/office/powerpoint/2010/main" val="1836757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925975" y="1169045"/>
          <a:ext cx="7238155" cy="3666976"/>
        </p:xfrm>
        <a:graphic>
          <a:graphicData uri="http://schemas.openxmlformats.org/drawingml/2006/table">
            <a:tbl>
              <a:tblPr firstRow="1" bandRow="1">
                <a:tableStyleId>{5C22544A-7EE6-4342-B048-85BDC9FD1C3A}</a:tableStyleId>
              </a:tblPr>
              <a:tblGrid>
                <a:gridCol w="3652786">
                  <a:extLst>
                    <a:ext uri="{9D8B030D-6E8A-4147-A177-3AD203B41FA5}">
                      <a16:colId xmlns:a16="http://schemas.microsoft.com/office/drawing/2014/main" val="20000"/>
                    </a:ext>
                  </a:extLst>
                </a:gridCol>
                <a:gridCol w="1804906">
                  <a:extLst>
                    <a:ext uri="{9D8B030D-6E8A-4147-A177-3AD203B41FA5}">
                      <a16:colId xmlns:a16="http://schemas.microsoft.com/office/drawing/2014/main" val="20002"/>
                    </a:ext>
                  </a:extLst>
                </a:gridCol>
                <a:gridCol w="1780463">
                  <a:extLst>
                    <a:ext uri="{9D8B030D-6E8A-4147-A177-3AD203B41FA5}">
                      <a16:colId xmlns:a16="http://schemas.microsoft.com/office/drawing/2014/main" val="20003"/>
                    </a:ext>
                  </a:extLst>
                </a:gridCol>
              </a:tblGrid>
              <a:tr h="409426">
                <a:tc>
                  <a:txBody>
                    <a:bodyPr/>
                    <a:lstStyle/>
                    <a:p>
                      <a:r>
                        <a:rPr lang="en-US" sz="2000" dirty="0">
                          <a:latin typeface="Arial Narrow" charset="0"/>
                          <a:ea typeface="Arial Narrow" charset="0"/>
                          <a:cs typeface="Arial Narrow" charset="0"/>
                        </a:rPr>
                        <a:t>M</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dirty="0">
                          <a:latin typeface="Arial Narrow" charset="0"/>
                          <a:ea typeface="Arial Narrow" charset="0"/>
                          <a:cs typeface="Arial Narrow" charset="0"/>
                        </a:rPr>
                        <a:t>Without an HSA</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CA439"/>
                    </a:solidFill>
                  </a:tcPr>
                </a:tc>
                <a:tc>
                  <a:txBody>
                    <a:bodyPr/>
                    <a:lstStyle/>
                    <a:p>
                      <a:pPr algn="ctr"/>
                      <a:r>
                        <a:rPr lang="en-US" sz="2000" dirty="0">
                          <a:latin typeface="Arial Narrow" charset="0"/>
                          <a:ea typeface="Arial Narrow" charset="0"/>
                          <a:cs typeface="Arial Narrow" charset="0"/>
                        </a:rPr>
                        <a:t>With an HSA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CA439"/>
                    </a:solidFill>
                  </a:tcPr>
                </a:tc>
                <a:extLst>
                  <a:ext uri="{0D108BD9-81ED-4DB2-BD59-A6C34878D82A}">
                    <a16:rowId xmlns:a16="http://schemas.microsoft.com/office/drawing/2014/main" val="10000"/>
                  </a:ext>
                </a:extLst>
              </a:tr>
              <a:tr h="542925">
                <a:tc>
                  <a:txBody>
                    <a:bodyPr/>
                    <a:lstStyle/>
                    <a:p>
                      <a:r>
                        <a:rPr lang="en-US" sz="2000" b="0" dirty="0">
                          <a:solidFill>
                            <a:schemeClr val="tx1">
                              <a:lumMod val="75000"/>
                              <a:lumOff val="25000"/>
                            </a:schemeClr>
                          </a:solidFill>
                          <a:latin typeface="Arial Narrow" charset="0"/>
                        </a:rPr>
                        <a:t>Estimated taxes</a:t>
                      </a:r>
                      <a:r>
                        <a:rPr lang="en-US" sz="2000" b="0" baseline="30000" dirty="0">
                          <a:solidFill>
                            <a:schemeClr val="tx1">
                              <a:lumMod val="75000"/>
                              <a:lumOff val="25000"/>
                            </a:schemeClr>
                          </a:solidFill>
                          <a:latin typeface="Arial Narrow" charset="0"/>
                        </a:rPr>
                        <a:t>1</a:t>
                      </a:r>
                      <a:endParaRPr lang="en-US" sz="2000" b="0" baseline="3000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$31,250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$29,275</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42925">
                <a:tc>
                  <a:txBody>
                    <a:bodyPr/>
                    <a:lstStyle/>
                    <a:p>
                      <a:r>
                        <a:rPr lang="en-US" sz="2000" b="0" dirty="0">
                          <a:solidFill>
                            <a:srgbClr val="272627"/>
                          </a:solidFill>
                          <a:latin typeface="Arial Narrow" panose="020B0606020202030204" pitchFamily="34" charset="0"/>
                          <a:ea typeface="Arial Narrow" charset="0"/>
                          <a:cs typeface="Times New Roman" panose="02020603050405020304" pitchFamily="18" charset="0"/>
                        </a:rPr>
                        <a:t>Tax savings</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$1,975</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542925">
                <a:tc>
                  <a:txBody>
                    <a:bodyPr/>
                    <a:lstStyle/>
                    <a:p>
                      <a:r>
                        <a:rPr lang="en-US" sz="2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Health care expense</a:t>
                      </a:r>
                      <a:endParaRPr lang="en-US" sz="2000" b="0" dirty="0">
                        <a:solidFill>
                          <a:schemeClr val="tx1">
                            <a:lumMod val="75000"/>
                            <a:lumOff val="25000"/>
                          </a:schemeClr>
                        </a:solidFill>
                        <a:latin typeface="Arial Narrow" charset="0"/>
                        <a:ea typeface="Arial Narrow" charset="0"/>
                        <a:cs typeface="Arial Narrow" charset="0"/>
                      </a:endParaRP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$1,400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$1,400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HSA account pays medical expenses</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$1,400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18561714"/>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HSA balance rolls to next year</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$6,500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717904"/>
                  </a:ext>
                </a:extLst>
              </a:tr>
              <a:tr h="542925">
                <a:tc>
                  <a:txBody>
                    <a:bodyPr/>
                    <a:lstStyle/>
                    <a:p>
                      <a:r>
                        <a:rPr lang="en-US" sz="2000" b="0" dirty="0">
                          <a:solidFill>
                            <a:schemeClr val="tx1">
                              <a:lumMod val="75000"/>
                              <a:lumOff val="25000"/>
                            </a:schemeClr>
                          </a:solidFill>
                          <a:latin typeface="Arial Narrow" charset="0"/>
                          <a:ea typeface="Arial Narrow" charset="0"/>
                          <a:cs typeface="Arial Narrow" charset="0"/>
                        </a:rPr>
                        <a:t>Invested in mutual funds</a:t>
                      </a:r>
                      <a:r>
                        <a:rPr lang="en-US" sz="2000" b="0" baseline="30000" dirty="0">
                          <a:solidFill>
                            <a:schemeClr val="tx1">
                              <a:lumMod val="75000"/>
                              <a:lumOff val="25000"/>
                            </a:schemeClr>
                          </a:solidFill>
                          <a:latin typeface="Arial Narrow" charset="0"/>
                          <a:ea typeface="Arial Narrow" charset="0"/>
                          <a:cs typeface="Arial Narrow" charset="0"/>
                        </a:rPr>
                        <a:t>2</a:t>
                      </a:r>
                    </a:p>
                  </a:txBody>
                  <a:tcPr anchor="ctr">
                    <a:lnL w="12700" cmpd="sng">
                      <a:noFill/>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2000" dirty="0">
                          <a:solidFill>
                            <a:schemeClr val="tx1">
                              <a:lumMod val="75000"/>
                              <a:lumOff val="25000"/>
                            </a:schemeClr>
                          </a:solidFill>
                          <a:latin typeface="Arial Narrow" charset="0"/>
                          <a:ea typeface="Arial Narrow" charset="0"/>
                          <a:cs typeface="Arial Narrow" charset="0"/>
                        </a:rPr>
                        <a:t>$5,000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65927451"/>
                  </a:ext>
                </a:extLst>
              </a:tr>
            </a:tbl>
          </a:graphicData>
        </a:graphic>
      </p:graphicFrame>
      <p:sp>
        <p:nvSpPr>
          <p:cNvPr id="3" name="TextBox 2"/>
          <p:cNvSpPr txBox="1"/>
          <p:nvPr/>
        </p:nvSpPr>
        <p:spPr>
          <a:xfrm>
            <a:off x="270512" y="243927"/>
            <a:ext cx="8113538" cy="646331"/>
          </a:xfrm>
          <a:prstGeom prst="rect">
            <a:avLst/>
          </a:prstGeom>
          <a:noFill/>
        </p:spPr>
        <p:txBody>
          <a:bodyPr wrap="square" rtlCol="0">
            <a:spAutoFit/>
          </a:bodyPr>
          <a:lstStyle/>
          <a:p>
            <a:r>
              <a:rPr lang="en-US" sz="3600" dirty="0">
                <a:solidFill>
                  <a:srgbClr val="2D3A5C"/>
                </a:solidFill>
                <a:latin typeface="Arial Narrow" panose="020B0606020202030204" pitchFamily="34" charset="0"/>
              </a:rPr>
              <a:t>The Schwartz’s savings</a:t>
            </a:r>
          </a:p>
        </p:txBody>
      </p:sp>
      <p:sp>
        <p:nvSpPr>
          <p:cNvPr id="5" name="Footer Placeholder 4"/>
          <p:cNvSpPr>
            <a:spLocks noGrp="1"/>
          </p:cNvSpPr>
          <p:nvPr>
            <p:ph type="ftr" sz="quarter" idx="10"/>
          </p:nvPr>
        </p:nvSpPr>
        <p:spPr/>
        <p:txBody>
          <a:bodyPr/>
          <a:lstStyle/>
          <a:p>
            <a:r>
              <a:rPr lang="en-US" dirty="0"/>
              <a:t>Proprietary and confidential</a:t>
            </a:r>
          </a:p>
        </p:txBody>
      </p:sp>
      <p:sp>
        <p:nvSpPr>
          <p:cNvPr id="6" name="Slide Number Placeholder 5"/>
          <p:cNvSpPr>
            <a:spLocks noGrp="1"/>
          </p:cNvSpPr>
          <p:nvPr>
            <p:ph type="sldNum" sz="quarter" idx="11"/>
          </p:nvPr>
        </p:nvSpPr>
        <p:spPr/>
        <p:txBody>
          <a:bodyPr/>
          <a:lstStyle/>
          <a:p>
            <a:fld id="{96906BDF-8463-0846-9074-3D440CD7DCF1}" type="slidenum">
              <a:rPr lang="en-US" smtClean="0"/>
              <a:pPr/>
              <a:t>7</a:t>
            </a:fld>
            <a:endParaRPr lang="en-US" dirty="0"/>
          </a:p>
        </p:txBody>
      </p:sp>
      <p:sp>
        <p:nvSpPr>
          <p:cNvPr id="7" name="TextBox 6">
            <a:extLst>
              <a:ext uri="{FF2B5EF4-FFF2-40B4-BE49-F238E27FC236}">
                <a16:creationId xmlns:a16="http://schemas.microsoft.com/office/drawing/2014/main" id="{6EA88CDF-BD0B-46C4-93A1-FD45F05EE71C}"/>
              </a:ext>
            </a:extLst>
          </p:cNvPr>
          <p:cNvSpPr txBox="1"/>
          <p:nvPr/>
        </p:nvSpPr>
        <p:spPr>
          <a:xfrm>
            <a:off x="925975" y="4993879"/>
            <a:ext cx="7238155" cy="1080424"/>
          </a:xfrm>
          <a:prstGeom prst="rect">
            <a:avLst/>
          </a:prstGeom>
          <a:noFill/>
        </p:spPr>
        <p:txBody>
          <a:bodyPr wrap="square" rtlCol="0">
            <a:spAutoFit/>
          </a:bodyPr>
          <a:lstStyle/>
          <a:p>
            <a:pPr>
              <a:lnSpc>
                <a:spcPct val="107000"/>
              </a:lnSpc>
            </a:pPr>
            <a:r>
              <a:rPr lang="en-US" sz="1200" baseline="30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1 </a:t>
            </a:r>
            <a:r>
              <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Assumes the Schwartz’s pay 25% of their income in federal, State and social security taxes. Actual tax savings will depend on your HSA contributions, applicable State tax rates and your personal tax situation. Please consult your tax adviser for details.</a:t>
            </a:r>
          </a:p>
          <a:p>
            <a:pPr>
              <a:lnSpc>
                <a:spcPct val="107000"/>
              </a:lnSpc>
            </a:pPr>
            <a:r>
              <a:rPr lang="en-US" sz="1200" baseline="300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2</a:t>
            </a:r>
            <a:r>
              <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rPr>
              <a:t> Balances over $1,000 are eligible to invest in more 30 mutual fund options through Charles Schwab.</a:t>
            </a:r>
          </a:p>
          <a:p>
            <a:pPr>
              <a:lnSpc>
                <a:spcPct val="107000"/>
              </a:lnSpc>
            </a:pPr>
            <a:endParaRPr lang="en-US" sz="1200" dirty="0">
              <a:solidFill>
                <a:srgbClr val="272627"/>
              </a:solidFill>
              <a:latin typeface="Arial Narrow" panose="020B0606020202030204" pitchFamily="34" charset="0"/>
              <a:ea typeface="Calibri" panose="020F0502020204030204" pitchFamily="34" charset="0"/>
              <a:cs typeface="Times New Roman" panose="02020603050405020304" pitchFamily="18" charset="0"/>
            </a:endParaRPr>
          </a:p>
          <a:p>
            <a:pPr>
              <a:lnSpc>
                <a:spcPct val="107000"/>
              </a:lnSpc>
            </a:pPr>
            <a:r>
              <a:rPr lang="en-US" sz="1200" i="1" dirty="0">
                <a:latin typeface="Arial Narrow" panose="020B0606020202030204" pitchFamily="34" charset="0"/>
              </a:rPr>
              <a:t>The Robinson’s story is a hypothetical example for purposes of illustration only.</a:t>
            </a:r>
            <a:endParaRPr lang="en-US" sz="1200" dirty="0">
              <a:latin typeface="Arial Narrow" panose="020B0606020202030204" pitchFamily="34" charset="0"/>
            </a:endParaRPr>
          </a:p>
        </p:txBody>
      </p:sp>
    </p:spTree>
    <p:extLst>
      <p:ext uri="{BB962C8B-B14F-4D97-AF65-F5344CB8AC3E}">
        <p14:creationId xmlns:p14="http://schemas.microsoft.com/office/powerpoint/2010/main" val="4258843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597" y="1074965"/>
            <a:ext cx="3162479" cy="5173435"/>
          </a:xfrm>
        </p:spPr>
        <p:txBody>
          <a:bodyPr/>
          <a:lstStyle/>
          <a:p>
            <a:pPr marL="0" indent="0">
              <a:buNone/>
            </a:pPr>
            <a:r>
              <a:rPr lang="en-US" sz="2200" b="1" dirty="0">
                <a:solidFill>
                  <a:srgbClr val="6CA439"/>
                </a:solidFill>
                <a:latin typeface="Arial Narrow" panose="020B0606020202030204" pitchFamily="34" charset="0"/>
              </a:rPr>
              <a:t>Basic Investment account:</a:t>
            </a:r>
          </a:p>
          <a:p>
            <a:r>
              <a:rPr lang="en-US" dirty="0">
                <a:latin typeface="Arial Narrow" panose="020B0606020202030204" pitchFamily="34" charset="0"/>
              </a:rPr>
              <a:t>HSA Base Balance exceeds $1000</a:t>
            </a:r>
          </a:p>
          <a:p>
            <a:r>
              <a:rPr lang="en-US" dirty="0">
                <a:latin typeface="Arial Narrow" panose="020B0606020202030204" pitchFamily="34" charset="0"/>
              </a:rPr>
              <a:t>$1.50 monthly fee</a:t>
            </a:r>
          </a:p>
          <a:p>
            <a:r>
              <a:rPr lang="en-US" dirty="0">
                <a:latin typeface="Arial Narrow" panose="020B0606020202030204" pitchFamily="34" charset="0"/>
              </a:rPr>
              <a:t>More 30 mutual funds available</a:t>
            </a:r>
          </a:p>
          <a:p>
            <a:pPr marL="0" indent="0">
              <a:buNone/>
            </a:pPr>
            <a:endParaRPr lang="en-US" dirty="0">
              <a:latin typeface="Arial Narrow" panose="020B0606020202030204" pitchFamily="34" charset="0"/>
            </a:endParaRPr>
          </a:p>
          <a:p>
            <a:pPr marL="0" indent="0">
              <a:buNone/>
            </a:pPr>
            <a:r>
              <a:rPr lang="en-US" sz="2200" b="1" dirty="0">
                <a:solidFill>
                  <a:srgbClr val="6CA439"/>
                </a:solidFill>
                <a:latin typeface="Arial Narrow" panose="020B0606020202030204" pitchFamily="34" charset="0"/>
              </a:rPr>
              <a:t>Brokerage account:</a:t>
            </a:r>
          </a:p>
          <a:p>
            <a:r>
              <a:rPr lang="en-US" dirty="0">
                <a:latin typeface="Arial Narrow" panose="020B0606020202030204" pitchFamily="34" charset="0"/>
              </a:rPr>
              <a:t>Available balance exceeds $10,000</a:t>
            </a:r>
          </a:p>
          <a:p>
            <a:r>
              <a:rPr lang="en-US" dirty="0">
                <a:latin typeface="Arial Narrow" panose="020B0606020202030204" pitchFamily="34" charset="0"/>
              </a:rPr>
              <a:t>$1.50 monthly fee</a:t>
            </a:r>
          </a:p>
          <a:p>
            <a:r>
              <a:rPr lang="en-US" dirty="0">
                <a:latin typeface="Arial Narrow" panose="020B0606020202030204" pitchFamily="34" charset="0"/>
              </a:rPr>
              <a:t>Managed through Charles Schwab.com</a:t>
            </a:r>
          </a:p>
          <a:p>
            <a:r>
              <a:rPr lang="en-US" dirty="0">
                <a:latin typeface="Arial Narrow" panose="020B0606020202030204" pitchFamily="34" charset="0"/>
              </a:rPr>
              <a:t>Access to full Schwab brokerage investments</a:t>
            </a:r>
          </a:p>
          <a:p>
            <a:pPr marL="0" indent="0">
              <a:buNone/>
            </a:pPr>
            <a:endParaRPr lang="en-US" dirty="0"/>
          </a:p>
          <a:p>
            <a:pPr marL="0" indent="0">
              <a:buNone/>
            </a:pPr>
            <a:r>
              <a:rPr lang="en-US" sz="1200" dirty="0"/>
              <a:t>.</a:t>
            </a:r>
          </a:p>
          <a:p>
            <a:endParaRPr lang="en-US" sz="1400" dirty="0"/>
          </a:p>
          <a:p>
            <a:pPr marL="0" indent="0">
              <a:buNone/>
            </a:pPr>
            <a:r>
              <a:rPr lang="en-US" sz="1400" dirty="0"/>
              <a:t> </a:t>
            </a:r>
          </a:p>
          <a:p>
            <a:pPr marL="0" indent="0">
              <a:buNone/>
            </a:pPr>
            <a:endParaRPr lang="en-US" dirty="0"/>
          </a:p>
          <a:p>
            <a:pPr marL="0" indent="0">
              <a:buNone/>
            </a:pPr>
            <a:endParaRPr lang="en-US" dirty="0"/>
          </a:p>
        </p:txBody>
      </p:sp>
      <p:pic>
        <p:nvPicPr>
          <p:cNvPr id="4" name="Picture 3"/>
          <p:cNvPicPr>
            <a:picLocks noChangeAspect="1"/>
          </p:cNvPicPr>
          <p:nvPr/>
        </p:nvPicPr>
        <p:blipFill rotWithShape="1">
          <a:blip r:embed="rId2"/>
          <a:srcRect l="18961" t="9341" r="14860" b="35714"/>
          <a:stretch/>
        </p:blipFill>
        <p:spPr>
          <a:xfrm>
            <a:off x="3329078" y="1066800"/>
            <a:ext cx="5836158" cy="3505200"/>
          </a:xfrm>
          <a:prstGeom prst="rect">
            <a:avLst/>
          </a:prstGeom>
        </p:spPr>
      </p:pic>
      <p:cxnSp>
        <p:nvCxnSpPr>
          <p:cNvPr id="7" name="Straight Connector 6"/>
          <p:cNvCxnSpPr/>
          <p:nvPr/>
        </p:nvCxnSpPr>
        <p:spPr bwMode="auto">
          <a:xfrm>
            <a:off x="6400800" y="1676400"/>
            <a:ext cx="685800"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Connector 8"/>
          <p:cNvCxnSpPr/>
          <p:nvPr/>
        </p:nvCxnSpPr>
        <p:spPr bwMode="auto">
          <a:xfrm>
            <a:off x="7086600" y="1676400"/>
            <a:ext cx="0" cy="30480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p:nvCxnSpPr>
        <p:spPr bwMode="auto">
          <a:xfrm>
            <a:off x="6400800" y="1676400"/>
            <a:ext cx="0" cy="30480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a:off x="6400800" y="1981200"/>
            <a:ext cx="685800" cy="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5" name="Rectangle 24"/>
          <p:cNvSpPr/>
          <p:nvPr/>
        </p:nvSpPr>
        <p:spPr bwMode="auto">
          <a:xfrm>
            <a:off x="6980328" y="1273629"/>
            <a:ext cx="1143000" cy="1524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0" name="Content Placeholder 3">
            <a:extLst>
              <a:ext uri="{FF2B5EF4-FFF2-40B4-BE49-F238E27FC236}">
                <a16:creationId xmlns:a16="http://schemas.microsoft.com/office/drawing/2014/main" id="{90E1096A-B5DD-41AC-9667-CB46D3240939}"/>
              </a:ext>
            </a:extLst>
          </p:cNvPr>
          <p:cNvSpPr txBox="1">
            <a:spLocks/>
          </p:cNvSpPr>
          <p:nvPr/>
        </p:nvSpPr>
        <p:spPr>
          <a:xfrm>
            <a:off x="291689" y="246603"/>
            <a:ext cx="8435452" cy="61699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dirty="0">
                <a:latin typeface="Arial Narrow" panose="020B0606020202030204" pitchFamily="34" charset="0"/>
              </a:rPr>
              <a:t>Self-managed through member portal</a:t>
            </a:r>
          </a:p>
        </p:txBody>
      </p:sp>
    </p:spTree>
    <p:extLst>
      <p:ext uri="{BB962C8B-B14F-4D97-AF65-F5344CB8AC3E}">
        <p14:creationId xmlns:p14="http://schemas.microsoft.com/office/powerpoint/2010/main" val="2930304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8961" t="18132" r="19546" b="23627"/>
          <a:stretch/>
        </p:blipFill>
        <p:spPr>
          <a:xfrm>
            <a:off x="436944" y="1295400"/>
            <a:ext cx="6793302" cy="3429000"/>
          </a:xfrm>
          <a:prstGeom prst="rect">
            <a:avLst/>
          </a:prstGeom>
        </p:spPr>
      </p:pic>
      <p:sp>
        <p:nvSpPr>
          <p:cNvPr id="16" name="TextBox 15"/>
          <p:cNvSpPr txBox="1"/>
          <p:nvPr/>
        </p:nvSpPr>
        <p:spPr>
          <a:xfrm>
            <a:off x="1786907" y="5156200"/>
            <a:ext cx="3676687" cy="830997"/>
          </a:xfrm>
          <a:prstGeom prst="rect">
            <a:avLst/>
          </a:prstGeom>
          <a:noFill/>
          <a:ln>
            <a:solidFill>
              <a:schemeClr val="tx1"/>
            </a:solidFill>
          </a:ln>
        </p:spPr>
        <p:txBody>
          <a:bodyPr wrap="square" rtlCol="0">
            <a:spAutoFit/>
          </a:bodyPr>
          <a:lstStyle/>
          <a:p>
            <a:pPr algn="ctr"/>
            <a:r>
              <a:rPr lang="en-US" sz="2400" dirty="0">
                <a:latin typeface="Arial Narrow" panose="020B0606020202030204" pitchFamily="34" charset="0"/>
              </a:rPr>
              <a:t>Select ‘</a:t>
            </a:r>
            <a:r>
              <a:rPr lang="en-US" sz="2400" b="1" dirty="0">
                <a:solidFill>
                  <a:srgbClr val="6CA439"/>
                </a:solidFill>
                <a:latin typeface="Arial Narrow" panose="020B0606020202030204" pitchFamily="34" charset="0"/>
              </a:rPr>
              <a:t>Request a Transfer</a:t>
            </a:r>
            <a:r>
              <a:rPr lang="en-US" sz="2400" dirty="0">
                <a:latin typeface="Arial Narrow" panose="020B0606020202030204" pitchFamily="34" charset="0"/>
              </a:rPr>
              <a:t>’ button and proceed</a:t>
            </a:r>
          </a:p>
        </p:txBody>
      </p:sp>
      <p:sp>
        <p:nvSpPr>
          <p:cNvPr id="8" name="Content Placeholder 3">
            <a:extLst>
              <a:ext uri="{FF2B5EF4-FFF2-40B4-BE49-F238E27FC236}">
                <a16:creationId xmlns:a16="http://schemas.microsoft.com/office/drawing/2014/main" id="{9980EEC1-2952-4B6D-9CBB-0CF65E87E2CB}"/>
              </a:ext>
            </a:extLst>
          </p:cNvPr>
          <p:cNvSpPr txBox="1">
            <a:spLocks/>
          </p:cNvSpPr>
          <p:nvPr/>
        </p:nvSpPr>
        <p:spPr>
          <a:xfrm>
            <a:off x="291689" y="246603"/>
            <a:ext cx="8435452" cy="61699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dirty="0">
                <a:latin typeface="Arial Narrow" panose="020B0606020202030204" pitchFamily="34" charset="0"/>
              </a:rPr>
              <a:t>Transferring funds</a:t>
            </a:r>
          </a:p>
        </p:txBody>
      </p:sp>
      <p:cxnSp>
        <p:nvCxnSpPr>
          <p:cNvPr id="5" name="Straight Arrow Connector 4">
            <a:extLst>
              <a:ext uri="{FF2B5EF4-FFF2-40B4-BE49-F238E27FC236}">
                <a16:creationId xmlns:a16="http://schemas.microsoft.com/office/drawing/2014/main" id="{85DF9550-1415-4CBB-9C79-DF93FE4B4B26}"/>
              </a:ext>
            </a:extLst>
          </p:cNvPr>
          <p:cNvCxnSpPr/>
          <p:nvPr/>
        </p:nvCxnSpPr>
        <p:spPr>
          <a:xfrm flipV="1">
            <a:off x="5463594" y="4724400"/>
            <a:ext cx="609828" cy="6491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2153097"/>
      </p:ext>
    </p:extLst>
  </p:cSld>
  <p:clrMapOvr>
    <a:masterClrMapping/>
  </p:clrMapOvr>
</p:sld>
</file>

<file path=ppt/theme/theme1.xml><?xml version="1.0" encoding="utf-8"?>
<a:theme xmlns:a="http://schemas.openxmlformats.org/drawingml/2006/main" name="SelectAccount Maste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17276</TotalTime>
  <Words>949</Words>
  <Application>Microsoft Office PowerPoint</Application>
  <PresentationFormat>On-screen Show (4:3)</PresentationFormat>
  <Paragraphs>179</Paragraphs>
  <Slides>19</Slides>
  <Notes>6</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ＭＳ Ｐゴシック</vt:lpstr>
      <vt:lpstr>.HelveticaNeueDeskInterface-Regular</vt:lpstr>
      <vt:lpstr>Arial</vt:lpstr>
      <vt:lpstr>Arial Narrow</vt:lpstr>
      <vt:lpstr>Calibri</vt:lpstr>
      <vt:lpstr>Courier New</vt:lpstr>
      <vt:lpstr>Tahoma</vt:lpstr>
      <vt:lpstr>Times New Roman</vt:lpstr>
      <vt:lpstr>SelectAccount Master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Johnson, Ron</cp:lastModifiedBy>
  <cp:revision>343</cp:revision>
  <cp:lastPrinted>2017-07-19T19:47:31Z</cp:lastPrinted>
  <dcterms:created xsi:type="dcterms:W3CDTF">2017-07-10T13:49:28Z</dcterms:created>
  <dcterms:modified xsi:type="dcterms:W3CDTF">2017-08-28T21:22:05Z</dcterms:modified>
</cp:coreProperties>
</file>